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ontserrat Bold" panose="020B0604020202020204" charset="0"/>
      <p:regular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  <p:embeddedFont>
      <p:font typeface="Poppins Bold" panose="020B0604020202020204" charset="0"/>
      <p:regular r:id="rId30"/>
    </p:embeddedFont>
    <p:embeddedFont>
      <p:font typeface="Montserrat Ultra-Bold" panose="020B0604020202020204" charset="0"/>
      <p:regular r:id="rId31"/>
    </p:embeddedFont>
    <p:embeddedFont>
      <p:font typeface="Garet" panose="020B0604020202020204" charset="0"/>
      <p:regular r:id="rId32"/>
    </p:embeddedFont>
    <p:embeddedFont>
      <p:font typeface="Montserrat Semi-Bold" panose="020B0604020202020204" charset="0"/>
      <p:regular r:id="rId33"/>
    </p:embeddedFont>
    <p:embeddedFont>
      <p:font typeface="Garet Bold" panose="020B0604020202020204" charset="0"/>
      <p:regular r:id="rId34"/>
    </p:embeddedFont>
    <p:embeddedFont>
      <p:font typeface="Montserrat" panose="020B060402020202020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30E94-9BED-4F77-A0AD-C195146DC091}" type="datetimeFigureOut">
              <a:rPr lang="pt-BR" smtClean="0"/>
              <a:t>26/08/2025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F2D17-3027-4DDD-925C-B58899D300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0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19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33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4.svg"/><Relationship Id="rId5" Type="http://schemas.openxmlformats.org/officeDocument/2006/relationships/image" Target="../media/image34.jpe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4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54.svg"/><Relationship Id="rId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52.svg"/><Relationship Id="rId14" Type="http://schemas.openxmlformats.org/officeDocument/2006/relationships/hyperlink" Target="https://www.instagram.com/sindseg_mg.go.mt.df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B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29755" y="-597916"/>
            <a:ext cx="8577833" cy="11349362"/>
            <a:chOff x="0" y="0"/>
            <a:chExt cx="2259182" cy="29891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9182" cy="2989132"/>
            </a:xfrm>
            <a:custGeom>
              <a:avLst/>
              <a:gdLst/>
              <a:ahLst/>
              <a:cxnLst/>
              <a:rect l="l" t="t" r="r" b="b"/>
              <a:pathLst>
                <a:path w="2259182" h="2989132">
                  <a:moveTo>
                    <a:pt x="0" y="0"/>
                  </a:moveTo>
                  <a:lnTo>
                    <a:pt x="2259182" y="0"/>
                  </a:lnTo>
                  <a:lnTo>
                    <a:pt x="2259182" y="2989132"/>
                  </a:lnTo>
                  <a:lnTo>
                    <a:pt x="0" y="2989132"/>
                  </a:lnTo>
                  <a:close/>
                </a:path>
              </a:pathLst>
            </a:custGeom>
            <a:gradFill rotWithShape="1">
              <a:gsLst>
                <a:gs pos="0">
                  <a:srgbClr val="1679AB">
                    <a:alpha val="100000"/>
                  </a:srgbClr>
                </a:gs>
                <a:gs pos="100000">
                  <a:srgbClr val="003D5B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259182" cy="3046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51218" y="1701540"/>
            <a:ext cx="3507414" cy="3767639"/>
          </a:xfrm>
          <a:custGeom>
            <a:avLst/>
            <a:gdLst/>
            <a:ahLst/>
            <a:cxnLst/>
            <a:rect l="l" t="t" r="r" b="b"/>
            <a:pathLst>
              <a:path w="3507414" h="3767639">
                <a:moveTo>
                  <a:pt x="0" y="0"/>
                </a:moveTo>
                <a:lnTo>
                  <a:pt x="3507414" y="0"/>
                </a:lnTo>
                <a:lnTo>
                  <a:pt x="3507414" y="3767639"/>
                </a:lnTo>
                <a:lnTo>
                  <a:pt x="0" y="3767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7484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1955" y="5127866"/>
            <a:ext cx="5625940" cy="2010503"/>
          </a:xfrm>
          <a:custGeom>
            <a:avLst/>
            <a:gdLst/>
            <a:ahLst/>
            <a:cxnLst/>
            <a:rect l="l" t="t" r="r" b="b"/>
            <a:pathLst>
              <a:path w="5625940" h="2010503">
                <a:moveTo>
                  <a:pt x="0" y="0"/>
                </a:moveTo>
                <a:lnTo>
                  <a:pt x="5625940" y="0"/>
                </a:lnTo>
                <a:lnTo>
                  <a:pt x="5625940" y="2010503"/>
                </a:lnTo>
                <a:lnTo>
                  <a:pt x="0" y="2010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506" t="-16895" b="-5098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48078" y="-397236"/>
            <a:ext cx="13531398" cy="11130481"/>
          </a:xfrm>
          <a:custGeom>
            <a:avLst/>
            <a:gdLst/>
            <a:ahLst/>
            <a:cxnLst/>
            <a:rect l="l" t="t" r="r" b="b"/>
            <a:pathLst>
              <a:path w="13531398" h="11130481">
                <a:moveTo>
                  <a:pt x="0" y="0"/>
                </a:moveTo>
                <a:lnTo>
                  <a:pt x="13531398" y="0"/>
                </a:lnTo>
                <a:lnTo>
                  <a:pt x="13531398" y="11130481"/>
                </a:lnTo>
                <a:lnTo>
                  <a:pt x="0" y="111304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3000"/>
            </a:blip>
            <a:stretch>
              <a:fillRect l="-46234"/>
            </a:stretch>
          </a:blipFill>
        </p:spPr>
      </p:sp>
      <p:pic>
        <p:nvPicPr>
          <p:cNvPr id="9" name="corporate-motivational-commercial-background-music-3660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38200" y="1143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61815" y="-812375"/>
            <a:ext cx="5201339" cy="11911751"/>
            <a:chOff x="0" y="0"/>
            <a:chExt cx="1369900" cy="3137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9900" cy="3137251"/>
            </a:xfrm>
            <a:custGeom>
              <a:avLst/>
              <a:gdLst/>
              <a:ahLst/>
              <a:cxnLst/>
              <a:rect l="l" t="t" r="r" b="b"/>
              <a:pathLst>
                <a:path w="1369900" h="3137251">
                  <a:moveTo>
                    <a:pt x="0" y="0"/>
                  </a:moveTo>
                  <a:lnTo>
                    <a:pt x="1369900" y="0"/>
                  </a:lnTo>
                  <a:lnTo>
                    <a:pt x="1369900" y="3137251"/>
                  </a:lnTo>
                  <a:lnTo>
                    <a:pt x="0" y="3137251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69900" cy="3194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64330" y="1028700"/>
            <a:ext cx="7394970" cy="8229600"/>
            <a:chOff x="0" y="0"/>
            <a:chExt cx="9859960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0009" r="20009"/>
            <a:stretch>
              <a:fillRect/>
            </a:stretch>
          </p:blipFill>
          <p:spPr>
            <a:xfrm>
              <a:off x="0" y="0"/>
              <a:ext cx="9859960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808827" y="1494136"/>
            <a:ext cx="4000855" cy="1276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8"/>
              </a:lnSpc>
              <a:spcBef>
                <a:spcPct val="0"/>
              </a:spcBef>
            </a:pPr>
            <a:r>
              <a:rPr lang="en-US" sz="747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Quem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08827" y="4792902"/>
            <a:ext cx="6420621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SindSeg MG/GO/MT/DF representa as seguradoras que atuam em Minas Gerais, Goiás, Mato Grosso e Distrito Federal. Desde 1950, defendemos os interesses do setor e promovemos a cultura do seguro junto à sociedade.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08827" y="2206299"/>
            <a:ext cx="7829680" cy="220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24"/>
              </a:lnSpc>
              <a:spcBef>
                <a:spcPct val="0"/>
              </a:spcBef>
            </a:pPr>
            <a:r>
              <a:rPr lang="en-US" sz="12874" b="1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SOMOS?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61815" y="-812375"/>
            <a:ext cx="5201339" cy="11911751"/>
            <a:chOff x="0" y="0"/>
            <a:chExt cx="1369900" cy="3137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9900" cy="3137251"/>
            </a:xfrm>
            <a:custGeom>
              <a:avLst/>
              <a:gdLst/>
              <a:ahLst/>
              <a:cxnLst/>
              <a:rect l="l" t="t" r="r" b="b"/>
              <a:pathLst>
                <a:path w="1369900" h="3137251">
                  <a:moveTo>
                    <a:pt x="0" y="0"/>
                  </a:moveTo>
                  <a:lnTo>
                    <a:pt x="1369900" y="0"/>
                  </a:lnTo>
                  <a:lnTo>
                    <a:pt x="1369900" y="3137251"/>
                  </a:lnTo>
                  <a:lnTo>
                    <a:pt x="0" y="3137251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69900" cy="3194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64330" y="1028700"/>
            <a:ext cx="7394970" cy="8229600"/>
            <a:chOff x="0" y="0"/>
            <a:chExt cx="9859960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0065" r="20065"/>
            <a:stretch>
              <a:fillRect/>
            </a:stretch>
          </p:blipFill>
          <p:spPr>
            <a:xfrm>
              <a:off x="0" y="0"/>
              <a:ext cx="9859960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808827" y="1494136"/>
            <a:ext cx="4000855" cy="1276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8"/>
              </a:lnSpc>
              <a:spcBef>
                <a:spcPct val="0"/>
              </a:spcBef>
            </a:pPr>
            <a:r>
              <a:rPr lang="en-US" sz="747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 que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08827" y="4792902"/>
            <a:ext cx="6420621" cy="216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Apoiamos o desenvolvimento do mercado segurador por meio ações institucionais, eventos técnicos, campanhas educativas e articulação com entidades públicas e privadas.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08827" y="2649502"/>
            <a:ext cx="8527056" cy="176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67"/>
              </a:lnSpc>
              <a:spcBef>
                <a:spcPct val="0"/>
              </a:spcBef>
            </a:pPr>
            <a:r>
              <a:rPr lang="en-US" sz="10333" b="1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FAZEMOS?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61815" y="-812375"/>
            <a:ext cx="5201339" cy="11911751"/>
            <a:chOff x="0" y="0"/>
            <a:chExt cx="1369900" cy="31372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9900" cy="3137251"/>
            </a:xfrm>
            <a:custGeom>
              <a:avLst/>
              <a:gdLst/>
              <a:ahLst/>
              <a:cxnLst/>
              <a:rect l="l" t="t" r="r" b="b"/>
              <a:pathLst>
                <a:path w="1369900" h="3137251">
                  <a:moveTo>
                    <a:pt x="0" y="0"/>
                  </a:moveTo>
                  <a:lnTo>
                    <a:pt x="1369900" y="0"/>
                  </a:lnTo>
                  <a:lnTo>
                    <a:pt x="1369900" y="3137251"/>
                  </a:lnTo>
                  <a:lnTo>
                    <a:pt x="0" y="3137251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69900" cy="3194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64330" y="1028700"/>
            <a:ext cx="7394970" cy="8229600"/>
            <a:chOff x="0" y="0"/>
            <a:chExt cx="9859960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0065" r="20065"/>
            <a:stretch>
              <a:fillRect/>
            </a:stretch>
          </p:blipFill>
          <p:spPr>
            <a:xfrm>
              <a:off x="0" y="0"/>
              <a:ext cx="9859960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654139" y="4812011"/>
            <a:ext cx="7157907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Nosso trabalho se baseia no diálogo, na representatividade e na promoção das boas práticas do setor. Atuamos de forma ética, transparente e comprometida com o fortalecimento do mercado e o bem-estar da sociedade.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54139" y="2247900"/>
            <a:ext cx="8971427" cy="142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83"/>
              </a:lnSpc>
            </a:pPr>
            <a:r>
              <a:rPr lang="en-US" sz="10362" b="1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ATUAMOS?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08827" y="818579"/>
            <a:ext cx="4000855" cy="1276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8"/>
              </a:lnSpc>
              <a:spcBef>
                <a:spcPct val="0"/>
              </a:spcBef>
            </a:pPr>
            <a:r>
              <a:rPr lang="en-US" sz="747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Como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5339" y="3541814"/>
            <a:ext cx="7842240" cy="557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4"/>
              </a:lnSpc>
            </a:pP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O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SindSeg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disponibiliza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às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suas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associadas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toda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a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estrutura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da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sede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, com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espaços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modernos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confortáveis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e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bem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equipados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</a:p>
          <a:p>
            <a:pPr algn="just">
              <a:lnSpc>
                <a:spcPts val="4474"/>
              </a:lnSpc>
            </a:pPr>
            <a:endParaRPr lang="en-US" sz="2499" spc="129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474"/>
              </a:lnSpc>
            </a:pP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Um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ambiente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ideal para a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realização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de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treinamentos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, palestras,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reuniões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e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encontros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corporativos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promovendo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integração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e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desenvolvimento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com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qualidade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e </a:t>
            </a:r>
            <a:r>
              <a:rPr lang="en-US" sz="2499" spc="129" dirty="0" err="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praticidade</a:t>
            </a:r>
            <a:r>
              <a:rPr lang="en-US" sz="2499" spc="12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</a:p>
          <a:p>
            <a:pPr algn="just">
              <a:lnSpc>
                <a:spcPts val="4474"/>
              </a:lnSpc>
            </a:pPr>
            <a:endParaRPr lang="en-US" sz="2499" spc="129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2276925" y="8743054"/>
            <a:ext cx="7019784" cy="1606547"/>
            <a:chOff x="0" y="0"/>
            <a:chExt cx="1407867" cy="3222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7867" cy="322204"/>
            </a:xfrm>
            <a:custGeom>
              <a:avLst/>
              <a:gdLst/>
              <a:ahLst/>
              <a:cxnLst/>
              <a:rect l="l" t="t" r="r" b="b"/>
              <a:pathLst>
                <a:path w="1407867" h="322204">
                  <a:moveTo>
                    <a:pt x="203200" y="322204"/>
                  </a:moveTo>
                  <a:lnTo>
                    <a:pt x="1204667" y="322204"/>
                  </a:lnTo>
                  <a:lnTo>
                    <a:pt x="1407867" y="0"/>
                  </a:lnTo>
                  <a:lnTo>
                    <a:pt x="0" y="0"/>
                  </a:lnTo>
                  <a:lnTo>
                    <a:pt x="203200" y="32220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153867" cy="360304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862" y="10051404"/>
            <a:ext cx="12951846" cy="408631"/>
            <a:chOff x="0" y="0"/>
            <a:chExt cx="3156687" cy="995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56687" cy="99594"/>
            </a:xfrm>
            <a:custGeom>
              <a:avLst/>
              <a:gdLst/>
              <a:ahLst/>
              <a:cxnLst/>
              <a:rect l="l" t="t" r="r" b="b"/>
              <a:pathLst>
                <a:path w="3156687" h="99594">
                  <a:moveTo>
                    <a:pt x="0" y="0"/>
                  </a:moveTo>
                  <a:lnTo>
                    <a:pt x="3156687" y="0"/>
                  </a:lnTo>
                  <a:lnTo>
                    <a:pt x="3156687" y="99594"/>
                  </a:lnTo>
                  <a:lnTo>
                    <a:pt x="0" y="9959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156687" cy="137694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12676627" y="9032204"/>
            <a:ext cx="6738285" cy="1317398"/>
            <a:chOff x="0" y="0"/>
            <a:chExt cx="1642288" cy="3210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2288" cy="321083"/>
            </a:xfrm>
            <a:custGeom>
              <a:avLst/>
              <a:gdLst/>
              <a:ahLst/>
              <a:cxnLst/>
              <a:rect l="l" t="t" r="r" b="b"/>
              <a:pathLst>
                <a:path w="1642288" h="321083">
                  <a:moveTo>
                    <a:pt x="203200" y="321083"/>
                  </a:moveTo>
                  <a:lnTo>
                    <a:pt x="1439088" y="321083"/>
                  </a:lnTo>
                  <a:lnTo>
                    <a:pt x="1642288" y="0"/>
                  </a:lnTo>
                  <a:lnTo>
                    <a:pt x="0" y="0"/>
                  </a:lnTo>
                  <a:lnTo>
                    <a:pt x="203200" y="321083"/>
                  </a:lnTo>
                  <a:close/>
                </a:path>
              </a:pathLst>
            </a:custGeom>
            <a:solidFill>
              <a:srgbClr val="38597C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27000" y="-38100"/>
              <a:ext cx="1388288" cy="359183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548452" y="8958231"/>
            <a:ext cx="3689839" cy="1185643"/>
          </a:xfrm>
          <a:custGeom>
            <a:avLst/>
            <a:gdLst/>
            <a:ahLst/>
            <a:cxnLst/>
            <a:rect l="l" t="t" r="r" b="b"/>
            <a:pathLst>
              <a:path w="3689839" h="1185643">
                <a:moveTo>
                  <a:pt x="0" y="0"/>
                </a:moveTo>
                <a:lnTo>
                  <a:pt x="3689839" y="0"/>
                </a:lnTo>
                <a:lnTo>
                  <a:pt x="3689839" y="1185643"/>
                </a:lnTo>
                <a:lnTo>
                  <a:pt x="0" y="1185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0589" b="-110620"/>
            </a:stretch>
          </a:blipFill>
        </p:spPr>
      </p:sp>
      <p:grpSp>
        <p:nvGrpSpPr>
          <p:cNvPr id="13" name="Group 13"/>
          <p:cNvGrpSpPr/>
          <p:nvPr/>
        </p:nvGrpSpPr>
        <p:grpSpPr>
          <a:xfrm rot="-7212407">
            <a:off x="6637085" y="795767"/>
            <a:ext cx="6019775" cy="382844"/>
            <a:chOff x="0" y="0"/>
            <a:chExt cx="3488002" cy="2218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488001" cy="221829"/>
            </a:xfrm>
            <a:custGeom>
              <a:avLst/>
              <a:gdLst/>
              <a:ahLst/>
              <a:cxnLst/>
              <a:rect l="l" t="t" r="r" b="b"/>
              <a:pathLst>
                <a:path w="3488001" h="221829">
                  <a:moveTo>
                    <a:pt x="203200" y="0"/>
                  </a:moveTo>
                  <a:lnTo>
                    <a:pt x="3284801" y="0"/>
                  </a:lnTo>
                  <a:lnTo>
                    <a:pt x="3488001" y="221829"/>
                  </a:lnTo>
                  <a:lnTo>
                    <a:pt x="0" y="22182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3234002" cy="259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439862" y="6301068"/>
            <a:ext cx="12852557" cy="4883972"/>
          </a:xfrm>
          <a:custGeom>
            <a:avLst/>
            <a:gdLst/>
            <a:ahLst/>
            <a:cxnLst/>
            <a:rect l="l" t="t" r="r" b="b"/>
            <a:pathLst>
              <a:path w="12852557" h="4883972">
                <a:moveTo>
                  <a:pt x="0" y="0"/>
                </a:moveTo>
                <a:lnTo>
                  <a:pt x="12852557" y="0"/>
                </a:lnTo>
                <a:lnTo>
                  <a:pt x="12852557" y="4883972"/>
                </a:lnTo>
                <a:lnTo>
                  <a:pt x="0" y="48839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 rot="1759692">
            <a:off x="10040806" y="6847769"/>
            <a:ext cx="172542" cy="4961454"/>
            <a:chOff x="0" y="0"/>
            <a:chExt cx="45443" cy="1306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443" cy="1306720"/>
            </a:xfrm>
            <a:custGeom>
              <a:avLst/>
              <a:gdLst/>
              <a:ahLst/>
              <a:cxnLst/>
              <a:rect l="l" t="t" r="r" b="b"/>
              <a:pathLst>
                <a:path w="45443" h="1306720">
                  <a:moveTo>
                    <a:pt x="0" y="0"/>
                  </a:moveTo>
                  <a:lnTo>
                    <a:pt x="45443" y="0"/>
                  </a:lnTo>
                  <a:lnTo>
                    <a:pt x="45443" y="1306720"/>
                  </a:lnTo>
                  <a:lnTo>
                    <a:pt x="0" y="1306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443" cy="1344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30929" y="7878741"/>
            <a:ext cx="3086100" cy="2700338"/>
            <a:chOff x="0" y="0"/>
            <a:chExt cx="812800" cy="7112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236072" y="22341"/>
            <a:ext cx="8051928" cy="10376743"/>
            <a:chOff x="0" y="0"/>
            <a:chExt cx="1202271" cy="1549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02309" cy="1549400"/>
            </a:xfrm>
            <a:custGeom>
              <a:avLst/>
              <a:gdLst/>
              <a:ahLst/>
              <a:cxnLst/>
              <a:rect l="l" t="t" r="r" b="b"/>
              <a:pathLst>
                <a:path w="1202309" h="1549400">
                  <a:moveTo>
                    <a:pt x="313309" y="0"/>
                  </a:moveTo>
                  <a:cubicBezTo>
                    <a:pt x="211709" y="172212"/>
                    <a:pt x="6731" y="518160"/>
                    <a:pt x="0" y="524891"/>
                  </a:cubicBezTo>
                  <a:lnTo>
                    <a:pt x="601091" y="1549400"/>
                  </a:lnTo>
                  <a:lnTo>
                    <a:pt x="1202309" y="1549400"/>
                  </a:lnTo>
                  <a:lnTo>
                    <a:pt x="1202309" y="0"/>
                  </a:lnTo>
                  <a:close/>
                </a:path>
              </a:pathLst>
            </a:custGeom>
            <a:blipFill>
              <a:blip r:embed="rId5"/>
              <a:stretch>
                <a:fillRect l="-46827" r="-468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 rot="-7212407">
            <a:off x="7949338" y="7980491"/>
            <a:ext cx="9204942" cy="1052080"/>
            <a:chOff x="0" y="0"/>
            <a:chExt cx="5333563" cy="609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333563" cy="609600"/>
            </a:xfrm>
            <a:custGeom>
              <a:avLst/>
              <a:gdLst/>
              <a:ahLst/>
              <a:cxnLst/>
              <a:rect l="l" t="t" r="r" b="b"/>
              <a:pathLst>
                <a:path w="5333563" h="609600">
                  <a:moveTo>
                    <a:pt x="203200" y="0"/>
                  </a:moveTo>
                  <a:lnTo>
                    <a:pt x="5130363" y="0"/>
                  </a:lnTo>
                  <a:lnTo>
                    <a:pt x="5333563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127000" y="-38100"/>
              <a:ext cx="5079563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10800000">
            <a:off x="9144000" y="-432682"/>
            <a:ext cx="3481951" cy="2865461"/>
            <a:chOff x="0" y="0"/>
            <a:chExt cx="812800" cy="66889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668891"/>
            </a:xfrm>
            <a:custGeom>
              <a:avLst/>
              <a:gdLst/>
              <a:ahLst/>
              <a:cxnLst/>
              <a:rect l="l" t="t" r="r" b="b"/>
              <a:pathLst>
                <a:path w="812800" h="668891">
                  <a:moveTo>
                    <a:pt x="406400" y="0"/>
                  </a:moveTo>
                  <a:lnTo>
                    <a:pt x="812800" y="668891"/>
                  </a:lnTo>
                  <a:lnTo>
                    <a:pt x="0" y="66889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27000" y="272457"/>
              <a:ext cx="558800" cy="3486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 rot="-7212407">
            <a:off x="8093367" y="8099810"/>
            <a:ext cx="6963859" cy="212635"/>
            <a:chOff x="0" y="0"/>
            <a:chExt cx="19964535" cy="6096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964535" cy="609600"/>
            </a:xfrm>
            <a:custGeom>
              <a:avLst/>
              <a:gdLst/>
              <a:ahLst/>
              <a:cxnLst/>
              <a:rect l="l" t="t" r="r" b="b"/>
              <a:pathLst>
                <a:path w="19964535" h="609600">
                  <a:moveTo>
                    <a:pt x="203200" y="0"/>
                  </a:moveTo>
                  <a:lnTo>
                    <a:pt x="19761335" y="0"/>
                  </a:lnTo>
                  <a:lnTo>
                    <a:pt x="1996453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127000" y="-38100"/>
              <a:ext cx="19710535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-485213" y="-114737"/>
            <a:ext cx="925075" cy="10486871"/>
            <a:chOff x="0" y="0"/>
            <a:chExt cx="243641" cy="276197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43641" cy="2761974"/>
            </a:xfrm>
            <a:custGeom>
              <a:avLst/>
              <a:gdLst/>
              <a:ahLst/>
              <a:cxnLst/>
              <a:rect l="l" t="t" r="r" b="b"/>
              <a:pathLst>
                <a:path w="243641" h="2761974">
                  <a:moveTo>
                    <a:pt x="0" y="0"/>
                  </a:moveTo>
                  <a:lnTo>
                    <a:pt x="243641" y="0"/>
                  </a:lnTo>
                  <a:lnTo>
                    <a:pt x="243641" y="2761974"/>
                  </a:lnTo>
                  <a:lnTo>
                    <a:pt x="0" y="276197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243641" cy="2800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709016" y="768731"/>
            <a:ext cx="4000855" cy="1276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8"/>
              </a:lnSpc>
              <a:spcBef>
                <a:spcPct val="0"/>
              </a:spcBef>
            </a:pPr>
            <a:r>
              <a:rPr lang="en-US" sz="747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Nossa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00022" y="1889625"/>
            <a:ext cx="8527056" cy="176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67"/>
              </a:lnSpc>
              <a:spcBef>
                <a:spcPct val="0"/>
              </a:spcBef>
            </a:pPr>
            <a:r>
              <a:rPr lang="en-US" sz="10333" b="1" dirty="0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ESTRUTURA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1123" y="-56929"/>
            <a:ext cx="18451744" cy="12301163"/>
          </a:xfrm>
          <a:custGeom>
            <a:avLst/>
            <a:gdLst/>
            <a:ahLst/>
            <a:cxnLst/>
            <a:rect l="l" t="t" r="r" b="b"/>
            <a:pathLst>
              <a:path w="18451744" h="12301163">
                <a:moveTo>
                  <a:pt x="0" y="0"/>
                </a:moveTo>
                <a:lnTo>
                  <a:pt x="18451744" y="0"/>
                </a:lnTo>
                <a:lnTo>
                  <a:pt x="18451744" y="12301163"/>
                </a:lnTo>
                <a:lnTo>
                  <a:pt x="0" y="12301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-31" r="-31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73;p7" title="WhatsApp Image 2025-08-08 at 14.44.15 (1)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51425" y="141425"/>
            <a:ext cx="17785152" cy="1000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8;g363e5f31d14_0_8"/>
          <p:cNvSpPr/>
          <p:nvPr/>
        </p:nvSpPr>
        <p:spPr>
          <a:xfrm>
            <a:off x="751075" y="422480"/>
            <a:ext cx="17049950" cy="9590597"/>
          </a:xfrm>
          <a:custGeom>
            <a:avLst/>
            <a:gdLst/>
            <a:ahLst/>
            <a:cxnLst/>
            <a:rect l="l" t="t" r="r" b="b"/>
            <a:pathLst>
              <a:path w="17049950" h="9590597" extrusionOk="0">
                <a:moveTo>
                  <a:pt x="0" y="0"/>
                </a:moveTo>
                <a:lnTo>
                  <a:pt x="17049950" y="0"/>
                </a:lnTo>
                <a:lnTo>
                  <a:pt x="17049950" y="9590596"/>
                </a:lnTo>
                <a:lnTo>
                  <a:pt x="0" y="9590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746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9025" y="348202"/>
            <a:ext cx="17049950" cy="9590597"/>
          </a:xfrm>
          <a:custGeom>
            <a:avLst/>
            <a:gdLst/>
            <a:ahLst/>
            <a:cxnLst/>
            <a:rect l="l" t="t" r="r" b="b"/>
            <a:pathLst>
              <a:path w="17049950" h="9590597">
                <a:moveTo>
                  <a:pt x="0" y="0"/>
                </a:moveTo>
                <a:lnTo>
                  <a:pt x="17049950" y="0"/>
                </a:lnTo>
                <a:lnTo>
                  <a:pt x="17049950" y="9590596"/>
                </a:lnTo>
                <a:lnTo>
                  <a:pt x="0" y="9590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0189" y="155596"/>
            <a:ext cx="16869111" cy="9823409"/>
          </a:xfrm>
          <a:custGeom>
            <a:avLst/>
            <a:gdLst/>
            <a:ahLst/>
            <a:cxnLst/>
            <a:rect l="l" t="t" r="r" b="b"/>
            <a:pathLst>
              <a:path w="16869111" h="9823409">
                <a:moveTo>
                  <a:pt x="0" y="0"/>
                </a:moveTo>
                <a:lnTo>
                  <a:pt x="16869111" y="0"/>
                </a:lnTo>
                <a:lnTo>
                  <a:pt x="16869111" y="9823408"/>
                </a:lnTo>
                <a:lnTo>
                  <a:pt x="0" y="9823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41" b="-7241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174" y="169272"/>
            <a:ext cx="16929283" cy="9948455"/>
          </a:xfrm>
          <a:custGeom>
            <a:avLst/>
            <a:gdLst/>
            <a:ahLst/>
            <a:cxnLst/>
            <a:rect l="l" t="t" r="r" b="b"/>
            <a:pathLst>
              <a:path w="16929283" h="9948455">
                <a:moveTo>
                  <a:pt x="0" y="0"/>
                </a:moveTo>
                <a:lnTo>
                  <a:pt x="16929283" y="0"/>
                </a:lnTo>
                <a:lnTo>
                  <a:pt x="16929283" y="9948456"/>
                </a:lnTo>
                <a:lnTo>
                  <a:pt x="0" y="994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23" b="-6723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0337" y="4245532"/>
            <a:ext cx="17903348" cy="7816395"/>
          </a:xfrm>
          <a:custGeom>
            <a:avLst/>
            <a:gdLst/>
            <a:ahLst/>
            <a:cxnLst/>
            <a:rect l="l" t="t" r="r" b="b"/>
            <a:pathLst>
              <a:path w="17903348" h="7816395">
                <a:moveTo>
                  <a:pt x="0" y="0"/>
                </a:moveTo>
                <a:lnTo>
                  <a:pt x="17903347" y="0"/>
                </a:lnTo>
                <a:lnTo>
                  <a:pt x="17903347" y="7816395"/>
                </a:lnTo>
                <a:lnTo>
                  <a:pt x="0" y="78163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9876" b="-2272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84652" y="10061997"/>
            <a:ext cx="18266888" cy="493773"/>
            <a:chOff x="0" y="0"/>
            <a:chExt cx="4416338" cy="119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6337" cy="119378"/>
            </a:xfrm>
            <a:custGeom>
              <a:avLst/>
              <a:gdLst/>
              <a:ahLst/>
              <a:cxnLst/>
              <a:rect l="l" t="t" r="r" b="b"/>
              <a:pathLst>
                <a:path w="4416337" h="119378">
                  <a:moveTo>
                    <a:pt x="0" y="0"/>
                  </a:moveTo>
                  <a:lnTo>
                    <a:pt x="4416337" y="0"/>
                  </a:lnTo>
                  <a:lnTo>
                    <a:pt x="4416337" y="119378"/>
                  </a:lnTo>
                  <a:lnTo>
                    <a:pt x="0" y="119378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16338" cy="157478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89111" y="2273583"/>
            <a:ext cx="15385799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4"/>
              </a:lnSpc>
            </a:pPr>
            <a:r>
              <a:rPr lang="en-US" sz="2499" spc="129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As comissões reúnem especialistas das associadas para discutir temas relevantes, trocar experiências e propor soluções para os desafios do setor e da sociedade.</a:t>
            </a:r>
          </a:p>
          <a:p>
            <a:pPr algn="just">
              <a:lnSpc>
                <a:spcPts val="4474"/>
              </a:lnSpc>
            </a:pPr>
            <a:endParaRPr lang="en-US" sz="2499" spc="129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98422" y="325393"/>
            <a:ext cx="16835263" cy="176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67"/>
              </a:lnSpc>
              <a:spcBef>
                <a:spcPct val="0"/>
              </a:spcBef>
            </a:pPr>
            <a:r>
              <a:rPr lang="en-US" sz="10333" b="1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COMISSÕES TÉCNICAS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46331" y="1310928"/>
            <a:ext cx="10079082" cy="5476064"/>
            <a:chOff x="0" y="0"/>
            <a:chExt cx="13438776" cy="73014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507" b="15293"/>
            <a:stretch>
              <a:fillRect/>
            </a:stretch>
          </p:blipFill>
          <p:spPr>
            <a:xfrm>
              <a:off x="0" y="0"/>
              <a:ext cx="13438776" cy="7301419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093853" y="2920926"/>
            <a:ext cx="6587414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028700" y="7027664"/>
            <a:ext cx="7648572" cy="2477453"/>
            <a:chOff x="0" y="0"/>
            <a:chExt cx="1488575" cy="4821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88575" cy="471717"/>
            </a:xfrm>
            <a:custGeom>
              <a:avLst/>
              <a:gdLst/>
              <a:ahLst/>
              <a:cxnLst/>
              <a:rect l="l" t="t" r="r" b="b"/>
              <a:pathLst>
                <a:path w="1488575" h="471717">
                  <a:moveTo>
                    <a:pt x="1463270" y="0"/>
                  </a:moveTo>
                  <a:lnTo>
                    <a:pt x="25305" y="0"/>
                  </a:lnTo>
                  <a:cubicBezTo>
                    <a:pt x="18594" y="0"/>
                    <a:pt x="12157" y="2666"/>
                    <a:pt x="7412" y="7412"/>
                  </a:cubicBezTo>
                  <a:cubicBezTo>
                    <a:pt x="2666" y="12157"/>
                    <a:pt x="0" y="18594"/>
                    <a:pt x="0" y="25305"/>
                  </a:cubicBezTo>
                  <a:lnTo>
                    <a:pt x="0" y="268900"/>
                  </a:lnTo>
                  <a:cubicBezTo>
                    <a:pt x="0" y="275611"/>
                    <a:pt x="2666" y="282048"/>
                    <a:pt x="7412" y="286793"/>
                  </a:cubicBezTo>
                  <a:cubicBezTo>
                    <a:pt x="12157" y="291539"/>
                    <a:pt x="18594" y="294205"/>
                    <a:pt x="25305" y="294205"/>
                  </a:cubicBezTo>
                  <a:lnTo>
                    <a:pt x="132175" y="294205"/>
                  </a:lnTo>
                  <a:cubicBezTo>
                    <a:pt x="138886" y="294205"/>
                    <a:pt x="145323" y="296871"/>
                    <a:pt x="150068" y="301617"/>
                  </a:cubicBezTo>
                  <a:cubicBezTo>
                    <a:pt x="154814" y="306362"/>
                    <a:pt x="157480" y="312799"/>
                    <a:pt x="157480" y="319510"/>
                  </a:cubicBezTo>
                  <a:lnTo>
                    <a:pt x="157480" y="456860"/>
                  </a:lnTo>
                  <a:cubicBezTo>
                    <a:pt x="157480" y="461986"/>
                    <a:pt x="160251" y="466712"/>
                    <a:pt x="164725" y="469214"/>
                  </a:cubicBezTo>
                  <a:cubicBezTo>
                    <a:pt x="169198" y="471717"/>
                    <a:pt x="174675" y="471605"/>
                    <a:pt x="179044" y="468923"/>
                  </a:cubicBezTo>
                  <a:lnTo>
                    <a:pt x="441986" y="307447"/>
                  </a:lnTo>
                  <a:cubicBezTo>
                    <a:pt x="456086" y="298789"/>
                    <a:pt x="472309" y="294205"/>
                    <a:pt x="488855" y="294205"/>
                  </a:cubicBezTo>
                  <a:lnTo>
                    <a:pt x="1463270" y="294205"/>
                  </a:lnTo>
                  <a:cubicBezTo>
                    <a:pt x="1469981" y="294205"/>
                    <a:pt x="1476418" y="291539"/>
                    <a:pt x="1481163" y="286793"/>
                  </a:cubicBezTo>
                  <a:cubicBezTo>
                    <a:pt x="1485909" y="282048"/>
                    <a:pt x="1488575" y="275611"/>
                    <a:pt x="1488575" y="268900"/>
                  </a:cubicBezTo>
                  <a:lnTo>
                    <a:pt x="1488575" y="25305"/>
                  </a:lnTo>
                  <a:cubicBezTo>
                    <a:pt x="1488575" y="18594"/>
                    <a:pt x="1485909" y="12157"/>
                    <a:pt x="1481163" y="7412"/>
                  </a:cubicBezTo>
                  <a:cubicBezTo>
                    <a:pt x="1476418" y="2666"/>
                    <a:pt x="1469981" y="0"/>
                    <a:pt x="1463270" y="0"/>
                  </a:cubicBez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88575" cy="329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207074" y="7027664"/>
            <a:ext cx="7648572" cy="2477453"/>
            <a:chOff x="0" y="0"/>
            <a:chExt cx="1488575" cy="4821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88575" cy="471717"/>
            </a:xfrm>
            <a:custGeom>
              <a:avLst/>
              <a:gdLst/>
              <a:ahLst/>
              <a:cxnLst/>
              <a:rect l="l" t="t" r="r" b="b"/>
              <a:pathLst>
                <a:path w="1488575" h="471717">
                  <a:moveTo>
                    <a:pt x="1463270" y="0"/>
                  </a:moveTo>
                  <a:lnTo>
                    <a:pt x="25305" y="0"/>
                  </a:lnTo>
                  <a:cubicBezTo>
                    <a:pt x="18594" y="0"/>
                    <a:pt x="12157" y="2666"/>
                    <a:pt x="7412" y="7412"/>
                  </a:cubicBezTo>
                  <a:cubicBezTo>
                    <a:pt x="2666" y="12157"/>
                    <a:pt x="0" y="18594"/>
                    <a:pt x="0" y="25305"/>
                  </a:cubicBezTo>
                  <a:lnTo>
                    <a:pt x="0" y="268900"/>
                  </a:lnTo>
                  <a:cubicBezTo>
                    <a:pt x="0" y="275611"/>
                    <a:pt x="2666" y="282048"/>
                    <a:pt x="7412" y="286793"/>
                  </a:cubicBezTo>
                  <a:cubicBezTo>
                    <a:pt x="12157" y="291539"/>
                    <a:pt x="18594" y="294205"/>
                    <a:pt x="25305" y="294205"/>
                  </a:cubicBezTo>
                  <a:lnTo>
                    <a:pt x="132175" y="294205"/>
                  </a:lnTo>
                  <a:cubicBezTo>
                    <a:pt x="138886" y="294205"/>
                    <a:pt x="145323" y="296871"/>
                    <a:pt x="150068" y="301617"/>
                  </a:cubicBezTo>
                  <a:cubicBezTo>
                    <a:pt x="154814" y="306362"/>
                    <a:pt x="157480" y="312799"/>
                    <a:pt x="157480" y="319510"/>
                  </a:cubicBezTo>
                  <a:lnTo>
                    <a:pt x="157480" y="456860"/>
                  </a:lnTo>
                  <a:cubicBezTo>
                    <a:pt x="157480" y="461986"/>
                    <a:pt x="160251" y="466712"/>
                    <a:pt x="164725" y="469214"/>
                  </a:cubicBezTo>
                  <a:cubicBezTo>
                    <a:pt x="169198" y="471717"/>
                    <a:pt x="174675" y="471605"/>
                    <a:pt x="179044" y="468923"/>
                  </a:cubicBezTo>
                  <a:lnTo>
                    <a:pt x="441986" y="307447"/>
                  </a:lnTo>
                  <a:cubicBezTo>
                    <a:pt x="456086" y="298789"/>
                    <a:pt x="472309" y="294205"/>
                    <a:pt x="488855" y="294205"/>
                  </a:cubicBezTo>
                  <a:lnTo>
                    <a:pt x="1463270" y="294205"/>
                  </a:lnTo>
                  <a:cubicBezTo>
                    <a:pt x="1469981" y="294205"/>
                    <a:pt x="1476418" y="291539"/>
                    <a:pt x="1481163" y="286793"/>
                  </a:cubicBezTo>
                  <a:cubicBezTo>
                    <a:pt x="1485909" y="282048"/>
                    <a:pt x="1488575" y="275611"/>
                    <a:pt x="1488575" y="268900"/>
                  </a:cubicBezTo>
                  <a:lnTo>
                    <a:pt x="1488575" y="25305"/>
                  </a:lnTo>
                  <a:cubicBezTo>
                    <a:pt x="1488575" y="18594"/>
                    <a:pt x="1485909" y="12157"/>
                    <a:pt x="1481163" y="7412"/>
                  </a:cubicBezTo>
                  <a:cubicBezTo>
                    <a:pt x="1476418" y="2666"/>
                    <a:pt x="1469981" y="0"/>
                    <a:pt x="1463270" y="0"/>
                  </a:cubicBez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488575" cy="329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60236" y="7260893"/>
            <a:ext cx="1019516" cy="1005498"/>
          </a:xfrm>
          <a:custGeom>
            <a:avLst/>
            <a:gdLst/>
            <a:ahLst/>
            <a:cxnLst/>
            <a:rect l="l" t="t" r="r" b="b"/>
            <a:pathLst>
              <a:path w="1019516" h="1005498">
                <a:moveTo>
                  <a:pt x="0" y="0"/>
                </a:moveTo>
                <a:lnTo>
                  <a:pt x="1019516" y="0"/>
                </a:lnTo>
                <a:lnTo>
                  <a:pt x="1019516" y="1005498"/>
                </a:lnTo>
                <a:lnTo>
                  <a:pt x="0" y="10054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95895" y="7260893"/>
            <a:ext cx="1005498" cy="1005498"/>
          </a:xfrm>
          <a:custGeom>
            <a:avLst/>
            <a:gdLst/>
            <a:ahLst/>
            <a:cxnLst/>
            <a:rect l="l" t="t" r="r" b="b"/>
            <a:pathLst>
              <a:path w="1005498" h="1005498">
                <a:moveTo>
                  <a:pt x="0" y="0"/>
                </a:moveTo>
                <a:lnTo>
                  <a:pt x="1005498" y="0"/>
                </a:lnTo>
                <a:lnTo>
                  <a:pt x="1005498" y="1005498"/>
                </a:lnTo>
                <a:lnTo>
                  <a:pt x="0" y="1005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54062" y="3524776"/>
            <a:ext cx="7597847" cy="3252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07"/>
              </a:lnSpc>
            </a:pP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Ter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uma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interlocução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efetiva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com </a:t>
            </a:r>
            <a:r>
              <a:rPr lang="en-US" sz="2291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os</a:t>
            </a:r>
            <a:r>
              <a:rPr lang="en-US" sz="2291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executivos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dos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estados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onde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atuamos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manter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relações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institucionais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com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entidades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Federação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do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Comércio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Federação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da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Agricultura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SEBRAE,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Instituto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Brasileiro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Mineração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Associação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Comercial de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Minas,entre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outras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reforçando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protagonismo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do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seguro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diferentes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segmentos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da </a:t>
            </a:r>
            <a:r>
              <a:rPr lang="en-US" sz="229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sociedade</a:t>
            </a:r>
            <a:r>
              <a:rPr lang="en-US" sz="229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16520" y="7098837"/>
            <a:ext cx="4464748" cy="140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Trabalhar a cultura do seguro nas mais diversas frentes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82279" y="7098837"/>
            <a:ext cx="4464748" cy="140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Fortalecer e apresentar as soluções do mercado para a sociedade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38200"/>
            <a:ext cx="16835263" cy="176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67"/>
              </a:lnSpc>
              <a:spcBef>
                <a:spcPct val="0"/>
              </a:spcBef>
            </a:pPr>
            <a:r>
              <a:rPr lang="en-US" sz="10333" b="1" dirty="0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PARCERIAS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697404"/>
            <a:ext cx="4332650" cy="4899001"/>
          </a:xfrm>
          <a:custGeom>
            <a:avLst/>
            <a:gdLst/>
            <a:ahLst/>
            <a:cxnLst/>
            <a:rect l="l" t="t" r="r" b="b"/>
            <a:pathLst>
              <a:path w="4332650" h="4899001">
                <a:moveTo>
                  <a:pt x="0" y="0"/>
                </a:moveTo>
                <a:lnTo>
                  <a:pt x="4332650" y="0"/>
                </a:lnTo>
                <a:lnTo>
                  <a:pt x="4332650" y="4899001"/>
                </a:lnTo>
                <a:lnTo>
                  <a:pt x="0" y="4899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856" r="-3485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55149" y="5697404"/>
            <a:ext cx="4332650" cy="4899001"/>
          </a:xfrm>
          <a:custGeom>
            <a:avLst/>
            <a:gdLst/>
            <a:ahLst/>
            <a:cxnLst/>
            <a:rect l="l" t="t" r="r" b="b"/>
            <a:pathLst>
              <a:path w="4332650" h="4899001">
                <a:moveTo>
                  <a:pt x="0" y="0"/>
                </a:moveTo>
                <a:lnTo>
                  <a:pt x="4332650" y="0"/>
                </a:lnTo>
                <a:lnTo>
                  <a:pt x="4332650" y="4899001"/>
                </a:lnTo>
                <a:lnTo>
                  <a:pt x="0" y="4899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856" r="-3485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78922" y="5697404"/>
            <a:ext cx="4348338" cy="4694880"/>
          </a:xfrm>
          <a:custGeom>
            <a:avLst/>
            <a:gdLst/>
            <a:ahLst/>
            <a:cxnLst/>
            <a:rect l="l" t="t" r="r" b="b"/>
            <a:pathLst>
              <a:path w="4348338" h="4694880">
                <a:moveTo>
                  <a:pt x="0" y="0"/>
                </a:moveTo>
                <a:lnTo>
                  <a:pt x="4348338" y="0"/>
                </a:lnTo>
                <a:lnTo>
                  <a:pt x="4348338" y="4694880"/>
                </a:lnTo>
                <a:lnTo>
                  <a:pt x="0" y="4694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876" r="-30876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6414695"/>
            <a:ext cx="4365649" cy="3977589"/>
            <a:chOff x="0" y="0"/>
            <a:chExt cx="1349649" cy="12296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9649" cy="1229680"/>
            </a:xfrm>
            <a:custGeom>
              <a:avLst/>
              <a:gdLst/>
              <a:ahLst/>
              <a:cxnLst/>
              <a:rect l="l" t="t" r="r" b="b"/>
              <a:pathLst>
                <a:path w="1349649" h="1229680">
                  <a:moveTo>
                    <a:pt x="0" y="0"/>
                  </a:moveTo>
                  <a:lnTo>
                    <a:pt x="1349649" y="0"/>
                  </a:lnTo>
                  <a:lnTo>
                    <a:pt x="1349649" y="1229680"/>
                  </a:lnTo>
                  <a:lnTo>
                    <a:pt x="0" y="122968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C24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349649" cy="1286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730805" y="6414695"/>
            <a:ext cx="4365649" cy="3977589"/>
            <a:chOff x="0" y="0"/>
            <a:chExt cx="1349649" cy="1229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9649" cy="1229680"/>
            </a:xfrm>
            <a:custGeom>
              <a:avLst/>
              <a:gdLst/>
              <a:ahLst/>
              <a:cxnLst/>
              <a:rect l="l" t="t" r="r" b="b"/>
              <a:pathLst>
                <a:path w="1349649" h="1229680">
                  <a:moveTo>
                    <a:pt x="0" y="0"/>
                  </a:moveTo>
                  <a:lnTo>
                    <a:pt x="1349649" y="0"/>
                  </a:lnTo>
                  <a:lnTo>
                    <a:pt x="1349649" y="1229680"/>
                  </a:lnTo>
                  <a:lnTo>
                    <a:pt x="0" y="122968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C24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349649" cy="1286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77299" y="6414695"/>
            <a:ext cx="4365649" cy="3977589"/>
            <a:chOff x="0" y="0"/>
            <a:chExt cx="1349649" cy="12296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9649" cy="1229680"/>
            </a:xfrm>
            <a:custGeom>
              <a:avLst/>
              <a:gdLst/>
              <a:ahLst/>
              <a:cxnLst/>
              <a:rect l="l" t="t" r="r" b="b"/>
              <a:pathLst>
                <a:path w="1349649" h="1229680">
                  <a:moveTo>
                    <a:pt x="0" y="0"/>
                  </a:moveTo>
                  <a:lnTo>
                    <a:pt x="1349649" y="0"/>
                  </a:lnTo>
                  <a:lnTo>
                    <a:pt x="1349649" y="1229680"/>
                  </a:lnTo>
                  <a:lnTo>
                    <a:pt x="0" y="122968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C24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349649" cy="1286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660685" y="378917"/>
            <a:ext cx="12166575" cy="1698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1" spc="-249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ONDE ATUAMOS?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2380" y="2236947"/>
            <a:ext cx="13236618" cy="278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spc="11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Representamos as seguradoras nos estados de: Minas Gerais, Goiás, Mato Grosso e no Distrito Federal.</a:t>
            </a:r>
          </a:p>
          <a:p>
            <a:pPr algn="l">
              <a:lnSpc>
                <a:spcPts val="3219"/>
              </a:lnSpc>
            </a:pPr>
            <a:endParaRPr lang="en-US" sz="2299" spc="11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219"/>
              </a:lnSpc>
            </a:pPr>
            <a:r>
              <a:rPr lang="en-US" sz="2299" spc="11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Uma atuação ampla e estratégica em regiões de grande relevância econômica e potencial de crescimento. E hoje, através da nossa atuação, contribuímos para que o mercado de seguros movimente cerca de 6% do PIB brasileiro.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endParaRPr lang="en-US" sz="2299" spc="11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4012056" y="5697404"/>
            <a:ext cx="4348338" cy="4694880"/>
          </a:xfrm>
          <a:custGeom>
            <a:avLst/>
            <a:gdLst/>
            <a:ahLst/>
            <a:cxnLst/>
            <a:rect l="l" t="t" r="r" b="b"/>
            <a:pathLst>
              <a:path w="4348338" h="4694880">
                <a:moveTo>
                  <a:pt x="0" y="0"/>
                </a:moveTo>
                <a:lnTo>
                  <a:pt x="4348338" y="0"/>
                </a:lnTo>
                <a:lnTo>
                  <a:pt x="4348338" y="4694880"/>
                </a:lnTo>
                <a:lnTo>
                  <a:pt x="0" y="4694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027" r="-31027"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4010433" y="6414695"/>
            <a:ext cx="4365649" cy="3977589"/>
            <a:chOff x="0" y="0"/>
            <a:chExt cx="1349649" cy="12296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49649" cy="1229680"/>
            </a:xfrm>
            <a:custGeom>
              <a:avLst/>
              <a:gdLst/>
              <a:ahLst/>
              <a:cxnLst/>
              <a:rect l="l" t="t" r="r" b="b"/>
              <a:pathLst>
                <a:path w="1349649" h="1229680">
                  <a:moveTo>
                    <a:pt x="0" y="0"/>
                  </a:moveTo>
                  <a:lnTo>
                    <a:pt x="1349649" y="0"/>
                  </a:lnTo>
                  <a:lnTo>
                    <a:pt x="1349649" y="1229680"/>
                  </a:lnTo>
                  <a:lnTo>
                    <a:pt x="0" y="122968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C24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349649" cy="1286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709765"/>
            <a:ext cx="7875053" cy="194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2"/>
              </a:lnSpc>
            </a:pPr>
            <a:r>
              <a:rPr lang="en-US" sz="11330" b="1" spc="-283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+1 MILHÃO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62516" y="6853892"/>
            <a:ext cx="8057355" cy="194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2"/>
              </a:lnSpc>
            </a:pPr>
            <a:r>
              <a:rPr lang="en-US" sz="11330" b="1" spc="-283">
                <a:solidFill>
                  <a:srgbClr val="9AB0A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+ DE 5 MIL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77668" y="8603202"/>
            <a:ext cx="6760622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pessoas impactadas anualmente pela nossa comunicação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23384" y="8703310"/>
            <a:ext cx="6039743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Trabalhadores do setor presentes em nossos eventos</a:t>
            </a:r>
          </a:p>
        </p:txBody>
      </p:sp>
      <p:sp>
        <p:nvSpPr>
          <p:cNvPr id="6" name="Freeform 6"/>
          <p:cNvSpPr/>
          <p:nvPr/>
        </p:nvSpPr>
        <p:spPr>
          <a:xfrm>
            <a:off x="-484925" y="-568342"/>
            <a:ext cx="19257851" cy="6584933"/>
          </a:xfrm>
          <a:custGeom>
            <a:avLst/>
            <a:gdLst/>
            <a:ahLst/>
            <a:cxnLst/>
            <a:rect l="l" t="t" r="r" b="b"/>
            <a:pathLst>
              <a:path w="19257851" h="6584933">
                <a:moveTo>
                  <a:pt x="0" y="0"/>
                </a:moveTo>
                <a:lnTo>
                  <a:pt x="19257850" y="0"/>
                </a:lnTo>
                <a:lnTo>
                  <a:pt x="19257850" y="6584933"/>
                </a:lnTo>
                <a:lnTo>
                  <a:pt x="0" y="658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423" b="-47423"/>
            </a:stretch>
          </a:blipFill>
        </p:spPr>
      </p:sp>
      <p:grpSp>
        <p:nvGrpSpPr>
          <p:cNvPr id="7" name="Group 7"/>
          <p:cNvGrpSpPr/>
          <p:nvPr/>
        </p:nvGrpSpPr>
        <p:grpSpPr>
          <a:xfrm rot="-10800000">
            <a:off x="-178135" y="0"/>
            <a:ext cx="18284849" cy="6016591"/>
            <a:chOff x="0" y="0"/>
            <a:chExt cx="5652799" cy="18600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52799" cy="1860042"/>
            </a:xfrm>
            <a:custGeom>
              <a:avLst/>
              <a:gdLst/>
              <a:ahLst/>
              <a:cxnLst/>
              <a:rect l="l" t="t" r="r" b="b"/>
              <a:pathLst>
                <a:path w="5652799" h="1860042">
                  <a:moveTo>
                    <a:pt x="0" y="0"/>
                  </a:moveTo>
                  <a:lnTo>
                    <a:pt x="5652799" y="0"/>
                  </a:lnTo>
                  <a:lnTo>
                    <a:pt x="5652799" y="1860042"/>
                  </a:lnTo>
                  <a:lnTo>
                    <a:pt x="0" y="1860042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C24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652799" cy="1917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2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62380" y="328117"/>
            <a:ext cx="12166575" cy="1698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1" spc="-249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Nossos números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2380" y="2358069"/>
            <a:ext cx="13951821" cy="3317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4"/>
              </a:lnSpc>
            </a:pPr>
            <a:r>
              <a:rPr lang="en-US" sz="3013" b="1" spc="156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Nossos eventos, campanhas e ações de relacionamento impactam anualmente milhares de profissionais e parceiros.</a:t>
            </a:r>
          </a:p>
          <a:p>
            <a:pPr algn="l">
              <a:lnSpc>
                <a:spcPts val="5394"/>
              </a:lnSpc>
            </a:pPr>
            <a:r>
              <a:rPr lang="en-US" sz="3013" b="1" spc="156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Também divulgamos indicadores e estudos relevantes</a:t>
            </a:r>
          </a:p>
          <a:p>
            <a:pPr algn="l">
              <a:lnSpc>
                <a:spcPts val="5394"/>
              </a:lnSpc>
            </a:pPr>
            <a:r>
              <a:rPr lang="en-US" sz="3013" b="1" spc="156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para o fortalecimento e a transparência do setor segurador.</a:t>
            </a:r>
          </a:p>
          <a:p>
            <a:pPr algn="l">
              <a:lnSpc>
                <a:spcPts val="5394"/>
              </a:lnSpc>
            </a:pPr>
            <a:endParaRPr lang="en-US" sz="3013" b="1" spc="156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7388787" y="-1109933"/>
            <a:ext cx="4049275" cy="19249871"/>
            <a:chOff x="0" y="0"/>
            <a:chExt cx="1066476" cy="50699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6476" cy="5069925"/>
            </a:xfrm>
            <a:custGeom>
              <a:avLst/>
              <a:gdLst/>
              <a:ahLst/>
              <a:cxnLst/>
              <a:rect l="l" t="t" r="r" b="b"/>
              <a:pathLst>
                <a:path w="1066476" h="5069925">
                  <a:moveTo>
                    <a:pt x="0" y="0"/>
                  </a:moveTo>
                  <a:lnTo>
                    <a:pt x="1066476" y="0"/>
                  </a:lnTo>
                  <a:lnTo>
                    <a:pt x="1066476" y="5069925"/>
                  </a:lnTo>
                  <a:lnTo>
                    <a:pt x="0" y="506992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66476" cy="51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062477" y="6201276"/>
            <a:ext cx="4434504" cy="6592844"/>
          </a:xfrm>
          <a:custGeom>
            <a:avLst/>
            <a:gdLst/>
            <a:ahLst/>
            <a:cxnLst/>
            <a:rect l="l" t="t" r="r" b="b"/>
            <a:pathLst>
              <a:path w="4434504" h="6592844">
                <a:moveTo>
                  <a:pt x="0" y="0"/>
                </a:moveTo>
                <a:lnTo>
                  <a:pt x="4434504" y="0"/>
                </a:lnTo>
                <a:lnTo>
                  <a:pt x="4434504" y="6592844"/>
                </a:lnTo>
                <a:lnTo>
                  <a:pt x="0" y="6592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70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3045" y="6618934"/>
            <a:ext cx="2998075" cy="2907408"/>
          </a:xfrm>
          <a:custGeom>
            <a:avLst/>
            <a:gdLst/>
            <a:ahLst/>
            <a:cxnLst/>
            <a:rect l="l" t="t" r="r" b="b"/>
            <a:pathLst>
              <a:path w="2998075" h="2907408">
                <a:moveTo>
                  <a:pt x="0" y="0"/>
                </a:moveTo>
                <a:lnTo>
                  <a:pt x="2998075" y="0"/>
                </a:lnTo>
                <a:lnTo>
                  <a:pt x="2998075" y="2907408"/>
                </a:lnTo>
                <a:lnTo>
                  <a:pt x="0" y="2907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56248" y="6618934"/>
            <a:ext cx="2165406" cy="1593012"/>
          </a:xfrm>
          <a:custGeom>
            <a:avLst/>
            <a:gdLst/>
            <a:ahLst/>
            <a:cxnLst/>
            <a:rect l="l" t="t" r="r" b="b"/>
            <a:pathLst>
              <a:path w="2165406" h="1593012">
                <a:moveTo>
                  <a:pt x="0" y="0"/>
                </a:moveTo>
                <a:lnTo>
                  <a:pt x="2165406" y="0"/>
                </a:lnTo>
                <a:lnTo>
                  <a:pt x="2165406" y="1593012"/>
                </a:lnTo>
                <a:lnTo>
                  <a:pt x="0" y="15930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67066" y="8400851"/>
            <a:ext cx="2645528" cy="1125491"/>
          </a:xfrm>
          <a:custGeom>
            <a:avLst/>
            <a:gdLst/>
            <a:ahLst/>
            <a:cxnLst/>
            <a:rect l="l" t="t" r="r" b="b"/>
            <a:pathLst>
              <a:path w="2645528" h="1125491">
                <a:moveTo>
                  <a:pt x="0" y="0"/>
                </a:moveTo>
                <a:lnTo>
                  <a:pt x="2645528" y="0"/>
                </a:lnTo>
                <a:lnTo>
                  <a:pt x="2645528" y="1125491"/>
                </a:lnTo>
                <a:lnTo>
                  <a:pt x="0" y="1125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380901" y="6391776"/>
            <a:ext cx="3077205" cy="3309995"/>
          </a:xfrm>
          <a:custGeom>
            <a:avLst/>
            <a:gdLst/>
            <a:ahLst/>
            <a:cxnLst/>
            <a:rect l="l" t="t" r="r" b="b"/>
            <a:pathLst>
              <a:path w="3077205" h="3309995">
                <a:moveTo>
                  <a:pt x="0" y="0"/>
                </a:moveTo>
                <a:lnTo>
                  <a:pt x="3077204" y="0"/>
                </a:lnTo>
                <a:lnTo>
                  <a:pt x="3077204" y="3309996"/>
                </a:lnTo>
                <a:lnTo>
                  <a:pt x="0" y="33099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083115" y="6703715"/>
            <a:ext cx="3100897" cy="2511726"/>
          </a:xfrm>
          <a:custGeom>
            <a:avLst/>
            <a:gdLst/>
            <a:ahLst/>
            <a:cxnLst/>
            <a:rect l="l" t="t" r="r" b="b"/>
            <a:pathLst>
              <a:path w="3100897" h="2511726">
                <a:moveTo>
                  <a:pt x="0" y="0"/>
                </a:moveTo>
                <a:lnTo>
                  <a:pt x="3100897" y="0"/>
                </a:lnTo>
                <a:lnTo>
                  <a:pt x="3100897" y="2511726"/>
                </a:lnTo>
                <a:lnTo>
                  <a:pt x="0" y="25117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66381" y="1956906"/>
            <a:ext cx="15563370" cy="3762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13" spc="125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O SindSeg atua de forma estratégica para fortalecer a cultura do seguro na sociedade. Acreditamos que a educação é um dos caminhos mais eficazes para gerar consciência e valor sobre a importância do seguro na realização de sonhos e na proteção das conquistas.</a:t>
            </a:r>
          </a:p>
          <a:p>
            <a:pPr algn="just">
              <a:lnSpc>
                <a:spcPts val="4320"/>
              </a:lnSpc>
            </a:pPr>
            <a:r>
              <a:rPr lang="en-US" sz="2413" spc="125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Por isso, desenvolvemos programas e campanhas como:</a:t>
            </a:r>
          </a:p>
          <a:p>
            <a:pPr algn="just">
              <a:lnSpc>
                <a:spcPts val="4320"/>
              </a:lnSpc>
            </a:pPr>
            <a:r>
              <a:rPr lang="en-US" sz="2413" b="1" spc="125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Bem Saudável, Geração Seguro, Seguro na Escola, Seguro na Universidade, Trânsito Mais Seguro.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2807" y="277276"/>
            <a:ext cx="15393391" cy="163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351"/>
              </a:lnSpc>
            </a:pPr>
            <a:r>
              <a:rPr lang="en-US" sz="9536" b="1" spc="438" dirty="0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NOSSOS </a:t>
            </a:r>
            <a:r>
              <a:rPr lang="en-US" sz="9536" b="1" spc="438" dirty="0" smtClean="0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PROGRAMAS</a:t>
            </a:r>
            <a:endParaRPr lang="en-US" sz="9536" b="1" spc="438" dirty="0">
              <a:solidFill>
                <a:srgbClr val="9AB0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66381" y="5731679"/>
            <a:ext cx="16230600" cy="50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13" spc="125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Entre outras iniciativas que conectam informação, cidadania e responsabilidade social.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39862" y="-1066800"/>
            <a:ext cx="17848138" cy="13183825"/>
            <a:chOff x="0" y="0"/>
            <a:chExt cx="7620000" cy="562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0000" cy="5628640"/>
            </a:xfrm>
            <a:custGeom>
              <a:avLst/>
              <a:gdLst/>
              <a:ahLst/>
              <a:cxnLst/>
              <a:rect l="l" t="t" r="r" b="b"/>
              <a:pathLst>
                <a:path w="2540000" h="5628640">
                  <a:moveTo>
                    <a:pt x="0" y="0"/>
                  </a:moveTo>
                  <a:lnTo>
                    <a:pt x="2540000" y="0"/>
                  </a:lnTo>
                  <a:lnTo>
                    <a:pt x="2540000" y="5628640"/>
                  </a:lnTo>
                  <a:lnTo>
                    <a:pt x="0" y="5628640"/>
                  </a:lnTo>
                  <a:close/>
                </a:path>
              </a:pathLst>
            </a:custGeom>
            <a:blipFill>
              <a:blip r:embed="rId2"/>
              <a:stretch>
                <a:fillRect l="-22926" r="-22926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2540000" y="0"/>
              <a:ext cx="2540000" cy="5628640"/>
            </a:xfrm>
            <a:custGeom>
              <a:avLst/>
              <a:gdLst/>
              <a:ahLst/>
              <a:cxnLst/>
              <a:rect l="l" t="t" r="r" b="b"/>
              <a:pathLst>
                <a:path w="2540000" h="5628640">
                  <a:moveTo>
                    <a:pt x="0" y="0"/>
                  </a:moveTo>
                  <a:lnTo>
                    <a:pt x="2540000" y="0"/>
                  </a:lnTo>
                  <a:lnTo>
                    <a:pt x="2540000" y="5628640"/>
                  </a:lnTo>
                  <a:lnTo>
                    <a:pt x="0" y="5628640"/>
                  </a:lnTo>
                  <a:close/>
                </a:path>
              </a:pathLst>
            </a:custGeom>
            <a:blipFill>
              <a:blip r:embed="rId3"/>
              <a:stretch>
                <a:fillRect l="-56881" r="-56881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5080000" y="0"/>
              <a:ext cx="2540000" cy="5628640"/>
            </a:xfrm>
            <a:custGeom>
              <a:avLst/>
              <a:gdLst/>
              <a:ahLst/>
              <a:cxnLst/>
              <a:rect l="l" t="t" r="r" b="b"/>
              <a:pathLst>
                <a:path w="2540000" h="5628640">
                  <a:moveTo>
                    <a:pt x="0" y="0"/>
                  </a:moveTo>
                  <a:lnTo>
                    <a:pt x="2540000" y="0"/>
                  </a:lnTo>
                  <a:lnTo>
                    <a:pt x="2540000" y="5628640"/>
                  </a:lnTo>
                  <a:lnTo>
                    <a:pt x="0" y="5628640"/>
                  </a:lnTo>
                  <a:close/>
                </a:path>
              </a:pathLst>
            </a:custGeom>
            <a:blipFill>
              <a:blip r:embed="rId4"/>
              <a:stretch>
                <a:fillRect l="-69889" r="-60799" b="-410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85213" y="-361184"/>
            <a:ext cx="19193326" cy="11772593"/>
            <a:chOff x="0" y="0"/>
            <a:chExt cx="5055032" cy="3100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55032" cy="3100601"/>
            </a:xfrm>
            <a:custGeom>
              <a:avLst/>
              <a:gdLst/>
              <a:ahLst/>
              <a:cxnLst/>
              <a:rect l="l" t="t" r="r" b="b"/>
              <a:pathLst>
                <a:path w="5055032" h="3100601">
                  <a:moveTo>
                    <a:pt x="20572" y="0"/>
                  </a:moveTo>
                  <a:lnTo>
                    <a:pt x="5034461" y="0"/>
                  </a:lnTo>
                  <a:cubicBezTo>
                    <a:pt x="5045822" y="0"/>
                    <a:pt x="5055032" y="9210"/>
                    <a:pt x="5055032" y="20572"/>
                  </a:cubicBezTo>
                  <a:lnTo>
                    <a:pt x="5055032" y="3080029"/>
                  </a:lnTo>
                  <a:cubicBezTo>
                    <a:pt x="5055032" y="3085485"/>
                    <a:pt x="5052865" y="3090718"/>
                    <a:pt x="5049007" y="3094575"/>
                  </a:cubicBezTo>
                  <a:cubicBezTo>
                    <a:pt x="5045149" y="3098433"/>
                    <a:pt x="5039916" y="3100601"/>
                    <a:pt x="5034461" y="3100601"/>
                  </a:cubicBezTo>
                  <a:lnTo>
                    <a:pt x="20572" y="3100601"/>
                  </a:lnTo>
                  <a:cubicBezTo>
                    <a:pt x="9210" y="3100601"/>
                    <a:pt x="0" y="3091390"/>
                    <a:pt x="0" y="3080029"/>
                  </a:cubicBezTo>
                  <a:lnTo>
                    <a:pt x="0" y="20572"/>
                  </a:lnTo>
                  <a:cubicBezTo>
                    <a:pt x="0" y="9210"/>
                    <a:pt x="9210" y="0"/>
                    <a:pt x="20572" y="0"/>
                  </a:cubicBezTo>
                  <a:close/>
                </a:path>
              </a:pathLst>
            </a:custGeom>
            <a:solidFill>
              <a:srgbClr val="183C66">
                <a:alpha val="5372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055032" cy="3138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485213" y="-114737"/>
            <a:ext cx="925075" cy="10486871"/>
            <a:chOff x="0" y="0"/>
            <a:chExt cx="243641" cy="27619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641" cy="2761974"/>
            </a:xfrm>
            <a:custGeom>
              <a:avLst/>
              <a:gdLst/>
              <a:ahLst/>
              <a:cxnLst/>
              <a:rect l="l" t="t" r="r" b="b"/>
              <a:pathLst>
                <a:path w="243641" h="2761974">
                  <a:moveTo>
                    <a:pt x="0" y="0"/>
                  </a:moveTo>
                  <a:lnTo>
                    <a:pt x="243641" y="0"/>
                  </a:lnTo>
                  <a:lnTo>
                    <a:pt x="243641" y="2761974"/>
                  </a:lnTo>
                  <a:lnTo>
                    <a:pt x="0" y="276197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3641" cy="2800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00483" y="7016727"/>
            <a:ext cx="2326322" cy="232632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1299" b="-467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243145" y="6974353"/>
            <a:ext cx="2241573" cy="224157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476258" y="3994303"/>
            <a:ext cx="14249400" cy="220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4"/>
              </a:lnSpc>
            </a:pPr>
            <a:r>
              <a:rPr lang="en-US" sz="2499" spc="129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Investimos em educação securitária, iniciativas de responsabilidade social e em campanhas públicas que mostram a importância do seguro na vida das pessoas. Acreditamos no poder da informação como ferramenta de transformação social.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6258" y="866775"/>
            <a:ext cx="16811742" cy="277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04"/>
              </a:lnSpc>
            </a:pPr>
            <a:r>
              <a:rPr lang="en-US" sz="7931" b="1" spc="364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RESPONSABILIDADE INSTITUCIONAL E SOCIAL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557159" y="7016727"/>
            <a:ext cx="2481965" cy="2482030"/>
            <a:chOff x="0" y="0"/>
            <a:chExt cx="3309287" cy="3309374"/>
          </a:xfrm>
        </p:grpSpPr>
        <p:grpSp>
          <p:nvGrpSpPr>
            <p:cNvPr id="19" name="Group 19"/>
            <p:cNvGrpSpPr/>
            <p:nvPr/>
          </p:nvGrpSpPr>
          <p:grpSpPr>
            <a:xfrm>
              <a:off x="331780" y="307897"/>
              <a:ext cx="2690896" cy="2690896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2724" tIns="32724" rIns="32724" bIns="32724" rtlCol="0" anchor="ctr"/>
              <a:lstStyle/>
              <a:p>
                <a:pPr algn="ctr">
                  <a:lnSpc>
                    <a:spcPts val="554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578490" y="546150"/>
              <a:ext cx="2229814" cy="1378160"/>
            </a:xfrm>
            <a:custGeom>
              <a:avLst/>
              <a:gdLst/>
              <a:ahLst/>
              <a:cxnLst/>
              <a:rect l="l" t="t" r="r" b="b"/>
              <a:pathLst>
                <a:path w="2229814" h="1378160">
                  <a:moveTo>
                    <a:pt x="0" y="0"/>
                  </a:moveTo>
                  <a:lnTo>
                    <a:pt x="2229814" y="0"/>
                  </a:lnTo>
                  <a:lnTo>
                    <a:pt x="2229814" y="1378160"/>
                  </a:lnTo>
                  <a:lnTo>
                    <a:pt x="0" y="137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8425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2003124" y="1855181"/>
              <a:ext cx="762679" cy="565336"/>
            </a:xfrm>
            <a:custGeom>
              <a:avLst/>
              <a:gdLst/>
              <a:ahLst/>
              <a:cxnLst/>
              <a:rect l="l" t="t" r="r" b="b"/>
              <a:pathLst>
                <a:path w="762679" h="565336">
                  <a:moveTo>
                    <a:pt x="0" y="0"/>
                  </a:moveTo>
                  <a:lnTo>
                    <a:pt x="762679" y="0"/>
                  </a:lnTo>
                  <a:lnTo>
                    <a:pt x="762679" y="565336"/>
                  </a:lnTo>
                  <a:lnTo>
                    <a:pt x="0" y="565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717092" y="1387392"/>
              <a:ext cx="1286032" cy="1073837"/>
            </a:xfrm>
            <a:custGeom>
              <a:avLst/>
              <a:gdLst/>
              <a:ahLst/>
              <a:cxnLst/>
              <a:rect l="l" t="t" r="r" b="b"/>
              <a:pathLst>
                <a:path w="1286032" h="1073837">
                  <a:moveTo>
                    <a:pt x="0" y="0"/>
                  </a:moveTo>
                  <a:lnTo>
                    <a:pt x="1286032" y="0"/>
                  </a:lnTo>
                  <a:lnTo>
                    <a:pt x="1286032" y="1073836"/>
                  </a:lnTo>
                  <a:lnTo>
                    <a:pt x="0" y="1073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09287" cy="3347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5"/>
                </a:lnSpc>
                <a:spcBef>
                  <a:spcPct val="0"/>
                </a:spcBef>
              </a:pPr>
              <a:r>
                <a:rPr lang="en-US" sz="1460" spc="24">
                  <a:solidFill>
                    <a:srgbClr val="D9D9D9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60" b="1" spc="24">
                  <a:solidFill>
                    <a:srgbClr val="D9D9D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corretor de seguros</a:t>
              </a:r>
              <a:r>
                <a:rPr lang="en-US" sz="1460" spc="24">
                  <a:solidFill>
                    <a:srgbClr val="D9D9D9"/>
                  </a:solidFill>
                  <a:latin typeface="Poppins"/>
                  <a:ea typeface="Poppins"/>
                  <a:cs typeface="Poppins"/>
                  <a:sym typeface="Poppins"/>
                </a:rPr>
                <a:t>, o profissional habilitado para sua proteção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79AB">
                <a:alpha val="100000"/>
              </a:srgbClr>
            </a:gs>
            <a:gs pos="100000">
              <a:srgbClr val="003D5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5213" y="-114737"/>
            <a:ext cx="925075" cy="10486871"/>
            <a:chOff x="0" y="0"/>
            <a:chExt cx="243641" cy="27619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641" cy="2761974"/>
            </a:xfrm>
            <a:custGeom>
              <a:avLst/>
              <a:gdLst/>
              <a:ahLst/>
              <a:cxnLst/>
              <a:rect l="l" t="t" r="r" b="b"/>
              <a:pathLst>
                <a:path w="243641" h="2761974">
                  <a:moveTo>
                    <a:pt x="0" y="0"/>
                  </a:moveTo>
                  <a:lnTo>
                    <a:pt x="243641" y="0"/>
                  </a:lnTo>
                  <a:lnTo>
                    <a:pt x="243641" y="2761974"/>
                  </a:lnTo>
                  <a:lnTo>
                    <a:pt x="0" y="276197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641" cy="2800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820837" y="5358295"/>
            <a:ext cx="1846668" cy="826384"/>
          </a:xfrm>
          <a:custGeom>
            <a:avLst/>
            <a:gdLst/>
            <a:ahLst/>
            <a:cxnLst/>
            <a:rect l="l" t="t" r="r" b="b"/>
            <a:pathLst>
              <a:path w="1846668" h="826384">
                <a:moveTo>
                  <a:pt x="0" y="0"/>
                </a:moveTo>
                <a:lnTo>
                  <a:pt x="1846668" y="0"/>
                </a:lnTo>
                <a:lnTo>
                  <a:pt x="1846668" y="826384"/>
                </a:lnTo>
                <a:lnTo>
                  <a:pt x="0" y="826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02232" y="6642970"/>
            <a:ext cx="434048" cy="434048"/>
          </a:xfrm>
          <a:custGeom>
            <a:avLst/>
            <a:gdLst/>
            <a:ahLst/>
            <a:cxnLst/>
            <a:rect l="l" t="t" r="r" b="b"/>
            <a:pathLst>
              <a:path w="434048" h="434048">
                <a:moveTo>
                  <a:pt x="0" y="0"/>
                </a:moveTo>
                <a:lnTo>
                  <a:pt x="434047" y="0"/>
                </a:lnTo>
                <a:lnTo>
                  <a:pt x="434047" y="434047"/>
                </a:lnTo>
                <a:lnTo>
                  <a:pt x="0" y="434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533299" y="6642970"/>
            <a:ext cx="434048" cy="434048"/>
          </a:xfrm>
          <a:custGeom>
            <a:avLst/>
            <a:gdLst/>
            <a:ahLst/>
            <a:cxnLst/>
            <a:rect l="l" t="t" r="r" b="b"/>
            <a:pathLst>
              <a:path w="434048" h="434048">
                <a:moveTo>
                  <a:pt x="0" y="0"/>
                </a:moveTo>
                <a:lnTo>
                  <a:pt x="434048" y="0"/>
                </a:lnTo>
                <a:lnTo>
                  <a:pt x="434048" y="434047"/>
                </a:lnTo>
                <a:lnTo>
                  <a:pt x="0" y="4340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52063" y="6642970"/>
            <a:ext cx="434048" cy="434048"/>
          </a:xfrm>
          <a:custGeom>
            <a:avLst/>
            <a:gdLst/>
            <a:ahLst/>
            <a:cxnLst/>
            <a:rect l="l" t="t" r="r" b="b"/>
            <a:pathLst>
              <a:path w="434048" h="434048">
                <a:moveTo>
                  <a:pt x="0" y="0"/>
                </a:moveTo>
                <a:lnTo>
                  <a:pt x="434047" y="0"/>
                </a:lnTo>
                <a:lnTo>
                  <a:pt x="434047" y="434047"/>
                </a:lnTo>
                <a:lnTo>
                  <a:pt x="0" y="4340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02232" y="7816875"/>
            <a:ext cx="365286" cy="498684"/>
          </a:xfrm>
          <a:custGeom>
            <a:avLst/>
            <a:gdLst/>
            <a:ahLst/>
            <a:cxnLst/>
            <a:rect l="l" t="t" r="r" b="b"/>
            <a:pathLst>
              <a:path w="365286" h="498684">
                <a:moveTo>
                  <a:pt x="0" y="0"/>
                </a:moveTo>
                <a:lnTo>
                  <a:pt x="365286" y="0"/>
                </a:lnTo>
                <a:lnTo>
                  <a:pt x="365286" y="498684"/>
                </a:lnTo>
                <a:lnTo>
                  <a:pt x="0" y="4986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74192" y="8564278"/>
            <a:ext cx="690126" cy="755268"/>
          </a:xfrm>
          <a:custGeom>
            <a:avLst/>
            <a:gdLst/>
            <a:ahLst/>
            <a:cxnLst/>
            <a:rect l="l" t="t" r="r" b="b"/>
            <a:pathLst>
              <a:path w="690126" h="755268">
                <a:moveTo>
                  <a:pt x="0" y="0"/>
                </a:moveTo>
                <a:lnTo>
                  <a:pt x="690127" y="0"/>
                </a:lnTo>
                <a:lnTo>
                  <a:pt x="690127" y="755269"/>
                </a:lnTo>
                <a:lnTo>
                  <a:pt x="0" y="75526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44171" y="8613647"/>
            <a:ext cx="16670740" cy="47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00"/>
              </a:lnSpc>
            </a:pPr>
            <a:r>
              <a:rPr lang="en-US" sz="2290" spc="119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(31) 99922-9351</a:t>
            </a:r>
          </a:p>
        </p:txBody>
      </p:sp>
      <p:grpSp>
        <p:nvGrpSpPr>
          <p:cNvPr id="12" name="Group 12"/>
          <p:cNvGrpSpPr/>
          <p:nvPr/>
        </p:nvGrpSpPr>
        <p:grpSpPr>
          <a:xfrm rot="-10800000">
            <a:off x="12184543" y="8743054"/>
            <a:ext cx="7110635" cy="1627340"/>
            <a:chOff x="0" y="0"/>
            <a:chExt cx="1407867" cy="3222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07867" cy="322204"/>
            </a:xfrm>
            <a:custGeom>
              <a:avLst/>
              <a:gdLst/>
              <a:ahLst/>
              <a:cxnLst/>
              <a:rect l="l" t="t" r="r" b="b"/>
              <a:pathLst>
                <a:path w="1407867" h="322204">
                  <a:moveTo>
                    <a:pt x="203200" y="322204"/>
                  </a:moveTo>
                  <a:lnTo>
                    <a:pt x="1204667" y="322204"/>
                  </a:lnTo>
                  <a:lnTo>
                    <a:pt x="1407867" y="0"/>
                  </a:lnTo>
                  <a:lnTo>
                    <a:pt x="0" y="0"/>
                  </a:lnTo>
                  <a:lnTo>
                    <a:pt x="203200" y="322204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27000" y="-38100"/>
              <a:ext cx="1153867" cy="360304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8655" y="10068337"/>
            <a:ext cx="12965099" cy="361651"/>
            <a:chOff x="0" y="0"/>
            <a:chExt cx="3119543" cy="870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19544" cy="87017"/>
            </a:xfrm>
            <a:custGeom>
              <a:avLst/>
              <a:gdLst/>
              <a:ahLst/>
              <a:cxnLst/>
              <a:rect l="l" t="t" r="r" b="b"/>
              <a:pathLst>
                <a:path w="3119544" h="87017">
                  <a:moveTo>
                    <a:pt x="0" y="0"/>
                  </a:moveTo>
                  <a:lnTo>
                    <a:pt x="3119544" y="0"/>
                  </a:lnTo>
                  <a:lnTo>
                    <a:pt x="3119544" y="87017"/>
                  </a:lnTo>
                  <a:lnTo>
                    <a:pt x="0" y="87017"/>
                  </a:lnTo>
                  <a:close/>
                </a:path>
              </a:pathLst>
            </a:custGeom>
            <a:solidFill>
              <a:srgbClr val="9AB0A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119543" cy="125117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12589419" y="9035946"/>
            <a:ext cx="6825493" cy="1334448"/>
            <a:chOff x="0" y="0"/>
            <a:chExt cx="1642288" cy="32108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42288" cy="321083"/>
            </a:xfrm>
            <a:custGeom>
              <a:avLst/>
              <a:gdLst/>
              <a:ahLst/>
              <a:cxnLst/>
              <a:rect l="l" t="t" r="r" b="b"/>
              <a:pathLst>
                <a:path w="1642288" h="321083">
                  <a:moveTo>
                    <a:pt x="203200" y="321083"/>
                  </a:moveTo>
                  <a:lnTo>
                    <a:pt x="1439088" y="321083"/>
                  </a:lnTo>
                  <a:lnTo>
                    <a:pt x="1642288" y="0"/>
                  </a:lnTo>
                  <a:lnTo>
                    <a:pt x="0" y="0"/>
                  </a:lnTo>
                  <a:lnTo>
                    <a:pt x="203200" y="321083"/>
                  </a:lnTo>
                  <a:close/>
                </a:path>
              </a:pathLst>
            </a:custGeom>
            <a:solidFill>
              <a:srgbClr val="38597C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27000" y="-38100"/>
              <a:ext cx="1388288" cy="359183"/>
            </a:xfrm>
            <a:prstGeom prst="rect">
              <a:avLst/>
            </a:prstGeom>
          </p:spPr>
          <p:txBody>
            <a:bodyPr lIns="55340" tIns="55340" rIns="55340" bIns="5534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3472527" y="8961015"/>
            <a:ext cx="3737593" cy="1200988"/>
          </a:xfrm>
          <a:custGeom>
            <a:avLst/>
            <a:gdLst/>
            <a:ahLst/>
            <a:cxnLst/>
            <a:rect l="l" t="t" r="r" b="b"/>
            <a:pathLst>
              <a:path w="3737593" h="1200988">
                <a:moveTo>
                  <a:pt x="0" y="0"/>
                </a:moveTo>
                <a:lnTo>
                  <a:pt x="3737594" y="0"/>
                </a:lnTo>
                <a:lnTo>
                  <a:pt x="3737594" y="1200988"/>
                </a:lnTo>
                <a:lnTo>
                  <a:pt x="0" y="12009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00589" b="-110620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788040" y="2743902"/>
            <a:ext cx="13951821" cy="1865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6"/>
              </a:lnSpc>
            </a:pPr>
            <a:r>
              <a:rPr lang="en-US" sz="2813" spc="146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Estamos sempre abertos ao diálogo. Seja para parcerias, esclarecimentos ou sugestões, nosso canal está disponível para quem deseja somar com o desenvolvimento do mercado de seguros.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1091191"/>
            <a:ext cx="14997186" cy="163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80"/>
              </a:lnSpc>
            </a:pPr>
            <a:r>
              <a:rPr lang="en-US" sz="9557" b="1" spc="439">
                <a:solidFill>
                  <a:srgbClr val="9AB0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FALE COM A GENTE: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47681" y="5248293"/>
            <a:ext cx="3748214" cy="52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26"/>
              </a:lnSpc>
            </a:pPr>
            <a:r>
              <a:rPr lang="en-US" sz="2528" b="1" spc="13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SINDSEGMD.COM.BR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48913" y="7709288"/>
            <a:ext cx="5594017" cy="67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26"/>
              </a:lnSpc>
            </a:pPr>
            <a:r>
              <a:rPr lang="en-US" sz="1947" spc="10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Av. Afonso Pena, 726 – 22º andar</a:t>
            </a:r>
          </a:p>
          <a:p>
            <a:pPr algn="just">
              <a:lnSpc>
                <a:spcPts val="2726"/>
              </a:lnSpc>
            </a:pPr>
            <a:r>
              <a:rPr lang="en-US" sz="1947" spc="10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Centro 30130-902 l Belo Horizonte – MG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67505" y="6610319"/>
            <a:ext cx="14175309" cy="39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86"/>
              </a:lnSpc>
            </a:pPr>
            <a:r>
              <a:rPr lang="en-US" sz="1947" spc="10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@</a:t>
            </a:r>
            <a:r>
              <a:rPr lang="en-US" sz="1947" spc="101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  <a:hlinkClick r:id="rId14" tooltip="https://www.instagram.com/sindseg_mg.go.mt.df/"/>
              </a:rPr>
              <a:t>sindseg_mg.go.mt.df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565</Words>
  <Application>Microsoft Office PowerPoint</Application>
  <PresentationFormat>Personalizar</PresentationFormat>
  <Paragraphs>47</Paragraphs>
  <Slides>18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9" baseType="lpstr">
      <vt:lpstr>Calibri</vt:lpstr>
      <vt:lpstr>Montserrat Bold</vt:lpstr>
      <vt:lpstr>Poppins</vt:lpstr>
      <vt:lpstr>Poppins Bold</vt:lpstr>
      <vt:lpstr>Montserrat Ultra-Bold</vt:lpstr>
      <vt:lpstr>Garet</vt:lpstr>
      <vt:lpstr>Montserrat Semi-Bold</vt:lpstr>
      <vt:lpstr>Arial</vt:lpstr>
      <vt:lpstr>Garet Bold</vt:lpstr>
      <vt:lpstr>Montserrat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Apresentação_Sindeseg_2025 - V5</dc:title>
  <dc:creator>Lucas Pêgo</dc:creator>
  <cp:lastModifiedBy>Lucas Pêgo</cp:lastModifiedBy>
  <cp:revision>4</cp:revision>
  <dcterms:created xsi:type="dcterms:W3CDTF">2006-08-16T00:00:00Z</dcterms:created>
  <dcterms:modified xsi:type="dcterms:W3CDTF">2025-08-26T20:43:30Z</dcterms:modified>
  <dc:identifier>DAGljvsVuIk</dc:identifier>
</cp:coreProperties>
</file>