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548" r:id="rId3"/>
    <p:sldId id="553" r:id="rId4"/>
    <p:sldId id="324" r:id="rId5"/>
    <p:sldId id="773" r:id="rId6"/>
    <p:sldId id="758" r:id="rId7"/>
    <p:sldId id="774" r:id="rId8"/>
    <p:sldId id="775" r:id="rId9"/>
    <p:sldId id="776" r:id="rId10"/>
    <p:sldId id="759" r:id="rId11"/>
    <p:sldId id="777" r:id="rId12"/>
    <p:sldId id="771" r:id="rId13"/>
    <p:sldId id="778" r:id="rId14"/>
    <p:sldId id="772" r:id="rId15"/>
    <p:sldId id="295" r:id="rId16"/>
    <p:sldId id="522" r:id="rId17"/>
    <p:sldId id="523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1B1C6A-FE83-4137-B976-31FD5B66C2E3}" v="2078" dt="2025-10-13T11:21:05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99" d="100"/>
          <a:sy n="99" d="100"/>
        </p:scale>
        <p:origin x="234" y="78"/>
      </p:cViewPr>
      <p:guideLst/>
    </p:cSldViewPr>
  </p:slideViewPr>
  <p:outlineViewPr>
    <p:cViewPr>
      <p:scale>
        <a:sx n="33" d="100"/>
        <a:sy n="33" d="100"/>
      </p:scale>
      <p:origin x="0" y="-113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04"/>
    </p:cViewPr>
  </p:sorterViewPr>
  <p:notesViewPr>
    <p:cSldViewPr snapToGrid="0">
      <p:cViewPr varScale="1">
        <p:scale>
          <a:sx n="54" d="100"/>
          <a:sy n="54" d="100"/>
        </p:scale>
        <p:origin x="256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488B20-E184-4544-8DCF-314586FCCE9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0A0C4CF-0331-47B0-835E-AFD1D329FB00}">
      <dgm:prSet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O interesse é a posição jurídica relevante de um sujeito de direito perante um bem da vida.</a:t>
          </a:r>
        </a:p>
      </dgm:t>
    </dgm:pt>
    <dgm:pt modelId="{41769D11-04CD-4637-A256-8CAC3BE0A6E0}" type="parTrans" cxnId="{60B69683-6974-48FF-B8E6-022CE2D4E40B}">
      <dgm:prSet/>
      <dgm:spPr/>
      <dgm:t>
        <a:bodyPr/>
        <a:lstStyle/>
        <a:p>
          <a:endParaRPr lang="en-US"/>
        </a:p>
      </dgm:t>
    </dgm:pt>
    <dgm:pt modelId="{A32A4F41-FBB1-4030-8FA3-3FABEEEEBD75}" type="sibTrans" cxnId="{60B69683-6974-48FF-B8E6-022CE2D4E40B}">
      <dgm:prSet/>
      <dgm:spPr/>
      <dgm:t>
        <a:bodyPr/>
        <a:lstStyle/>
        <a:p>
          <a:endParaRPr lang="en-US"/>
        </a:p>
      </dgm:t>
    </dgm:pt>
    <dgm:pt modelId="{E0614D06-CB67-4D40-8C3D-B89A8208E320}">
      <dgm:prSet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Esse bem da vida tem relevância para o sujeito, a ponto de ele não desejar que ocorra o risco garantido pelo contrato de seguro.</a:t>
          </a:r>
          <a:endParaRPr lang="en-US" b="1" dirty="0">
            <a:solidFill>
              <a:srgbClr val="002060"/>
            </a:solidFill>
          </a:endParaRPr>
        </a:p>
      </dgm:t>
    </dgm:pt>
    <dgm:pt modelId="{3EDEC906-2007-4BB7-9B8E-288222629710}" type="parTrans" cxnId="{F3C5157E-FEDE-4142-BF67-0CE7E8616040}">
      <dgm:prSet/>
      <dgm:spPr/>
      <dgm:t>
        <a:bodyPr/>
        <a:lstStyle/>
        <a:p>
          <a:endParaRPr lang="en-US"/>
        </a:p>
      </dgm:t>
    </dgm:pt>
    <dgm:pt modelId="{04FF10BE-C973-4B2F-BABE-953CE075249A}" type="sibTrans" cxnId="{F3C5157E-FEDE-4142-BF67-0CE7E8616040}">
      <dgm:prSet/>
      <dgm:spPr/>
      <dgm:t>
        <a:bodyPr/>
        <a:lstStyle/>
        <a:p>
          <a:endParaRPr lang="en-US"/>
        </a:p>
      </dgm:t>
    </dgm:pt>
    <dgm:pt modelId="{B631A364-34D3-46CA-BE81-418648513475}">
      <dgm:prSet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O sujeito de direito tratará o bem garantido pelo seguro como se  não houvesse seguro = diligência habitual e normal de todos aqueles que têm interesse a proteger.</a:t>
          </a:r>
          <a:endParaRPr lang="en-US" b="1" dirty="0">
            <a:solidFill>
              <a:srgbClr val="002060"/>
            </a:solidFill>
          </a:endParaRPr>
        </a:p>
      </dgm:t>
    </dgm:pt>
    <dgm:pt modelId="{D510589A-701C-4262-8C65-1FF911A9CCD3}" type="parTrans" cxnId="{AC36B530-9AA7-4824-B858-62A378A02170}">
      <dgm:prSet/>
      <dgm:spPr/>
      <dgm:t>
        <a:bodyPr/>
        <a:lstStyle/>
        <a:p>
          <a:endParaRPr lang="en-US"/>
        </a:p>
      </dgm:t>
    </dgm:pt>
    <dgm:pt modelId="{CF2246ED-2AB6-4C97-A610-1AE281447BA3}" type="sibTrans" cxnId="{AC36B530-9AA7-4824-B858-62A378A02170}">
      <dgm:prSet/>
      <dgm:spPr/>
      <dgm:t>
        <a:bodyPr/>
        <a:lstStyle/>
        <a:p>
          <a:endParaRPr lang="en-US"/>
        </a:p>
      </dgm:t>
    </dgm:pt>
    <dgm:pt modelId="{3C209943-158F-437E-B9E5-609522F7D976}" type="pres">
      <dgm:prSet presAssocID="{AC488B20-E184-4544-8DCF-314586FCCE94}" presName="linear" presStyleCnt="0">
        <dgm:presLayoutVars>
          <dgm:animLvl val="lvl"/>
          <dgm:resizeHandles val="exact"/>
        </dgm:presLayoutVars>
      </dgm:prSet>
      <dgm:spPr/>
    </dgm:pt>
    <dgm:pt modelId="{9E1007A4-9E25-4388-BD97-1EAD32C1E0BC}" type="pres">
      <dgm:prSet presAssocID="{D0A0C4CF-0331-47B0-835E-AFD1D329FB0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9978E76-4653-4BE8-8BDE-8F302BF900F4}" type="pres">
      <dgm:prSet presAssocID="{A32A4F41-FBB1-4030-8FA3-3FABEEEEBD75}" presName="spacer" presStyleCnt="0"/>
      <dgm:spPr/>
    </dgm:pt>
    <dgm:pt modelId="{0C1391D5-0F0A-43F8-A81A-5D8A77CEFD0C}" type="pres">
      <dgm:prSet presAssocID="{E0614D06-CB67-4D40-8C3D-B89A8208E32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8DC4D4-32C2-46DB-81E8-E3F6ACF7169D}" type="pres">
      <dgm:prSet presAssocID="{04FF10BE-C973-4B2F-BABE-953CE075249A}" presName="spacer" presStyleCnt="0"/>
      <dgm:spPr/>
    </dgm:pt>
    <dgm:pt modelId="{A3EB8C1B-D6D5-4CB7-9161-D9CD85E286C2}" type="pres">
      <dgm:prSet presAssocID="{B631A364-34D3-46CA-BE81-418648513475}" presName="parentText" presStyleLbl="node1" presStyleIdx="2" presStyleCnt="3" custLinFactNeighborX="312" custLinFactNeighborY="32943">
        <dgm:presLayoutVars>
          <dgm:chMax val="0"/>
          <dgm:bulletEnabled val="1"/>
        </dgm:presLayoutVars>
      </dgm:prSet>
      <dgm:spPr/>
    </dgm:pt>
  </dgm:ptLst>
  <dgm:cxnLst>
    <dgm:cxn modelId="{AC36B530-9AA7-4824-B858-62A378A02170}" srcId="{AC488B20-E184-4544-8DCF-314586FCCE94}" destId="{B631A364-34D3-46CA-BE81-418648513475}" srcOrd="2" destOrd="0" parTransId="{D510589A-701C-4262-8C65-1FF911A9CCD3}" sibTransId="{CF2246ED-2AB6-4C97-A610-1AE281447BA3}"/>
    <dgm:cxn modelId="{6FE5F164-232C-4B7E-9A1F-8139C3A7B24F}" type="presOf" srcId="{E0614D06-CB67-4D40-8C3D-B89A8208E320}" destId="{0C1391D5-0F0A-43F8-A81A-5D8A77CEFD0C}" srcOrd="0" destOrd="0" presId="urn:microsoft.com/office/officeart/2005/8/layout/vList2"/>
    <dgm:cxn modelId="{707B7249-4270-4F9B-B525-C601A36C55D2}" type="presOf" srcId="{AC488B20-E184-4544-8DCF-314586FCCE94}" destId="{3C209943-158F-437E-B9E5-609522F7D976}" srcOrd="0" destOrd="0" presId="urn:microsoft.com/office/officeart/2005/8/layout/vList2"/>
    <dgm:cxn modelId="{F3C5157E-FEDE-4142-BF67-0CE7E8616040}" srcId="{AC488B20-E184-4544-8DCF-314586FCCE94}" destId="{E0614D06-CB67-4D40-8C3D-B89A8208E320}" srcOrd="1" destOrd="0" parTransId="{3EDEC906-2007-4BB7-9B8E-288222629710}" sibTransId="{04FF10BE-C973-4B2F-BABE-953CE075249A}"/>
    <dgm:cxn modelId="{60B69683-6974-48FF-B8E6-022CE2D4E40B}" srcId="{AC488B20-E184-4544-8DCF-314586FCCE94}" destId="{D0A0C4CF-0331-47B0-835E-AFD1D329FB00}" srcOrd="0" destOrd="0" parTransId="{41769D11-04CD-4637-A256-8CAC3BE0A6E0}" sibTransId="{A32A4F41-FBB1-4030-8FA3-3FABEEEEBD75}"/>
    <dgm:cxn modelId="{4F3013C3-FA19-4673-9E11-892A2FFD9D04}" type="presOf" srcId="{B631A364-34D3-46CA-BE81-418648513475}" destId="{A3EB8C1B-D6D5-4CB7-9161-D9CD85E286C2}" srcOrd="0" destOrd="0" presId="urn:microsoft.com/office/officeart/2005/8/layout/vList2"/>
    <dgm:cxn modelId="{7C141BD7-90FC-4553-99D9-CD8468CFED30}" type="presOf" srcId="{D0A0C4CF-0331-47B0-835E-AFD1D329FB00}" destId="{9E1007A4-9E25-4388-BD97-1EAD32C1E0BC}" srcOrd="0" destOrd="0" presId="urn:microsoft.com/office/officeart/2005/8/layout/vList2"/>
    <dgm:cxn modelId="{49BBCA3A-919A-4803-9B5D-B60472389F20}" type="presParOf" srcId="{3C209943-158F-437E-B9E5-609522F7D976}" destId="{9E1007A4-9E25-4388-BD97-1EAD32C1E0BC}" srcOrd="0" destOrd="0" presId="urn:microsoft.com/office/officeart/2005/8/layout/vList2"/>
    <dgm:cxn modelId="{E96D6235-97E7-49F4-9B77-15A402E0613A}" type="presParOf" srcId="{3C209943-158F-437E-B9E5-609522F7D976}" destId="{19978E76-4653-4BE8-8BDE-8F302BF900F4}" srcOrd="1" destOrd="0" presId="urn:microsoft.com/office/officeart/2005/8/layout/vList2"/>
    <dgm:cxn modelId="{E14BBEFA-6526-4F1B-8178-3F22521BD43E}" type="presParOf" srcId="{3C209943-158F-437E-B9E5-609522F7D976}" destId="{0C1391D5-0F0A-43F8-A81A-5D8A77CEFD0C}" srcOrd="2" destOrd="0" presId="urn:microsoft.com/office/officeart/2005/8/layout/vList2"/>
    <dgm:cxn modelId="{51C51750-041D-46E8-AFA3-05E9BA7B160F}" type="presParOf" srcId="{3C209943-158F-437E-B9E5-609522F7D976}" destId="{648DC4D4-32C2-46DB-81E8-E3F6ACF7169D}" srcOrd="3" destOrd="0" presId="urn:microsoft.com/office/officeart/2005/8/layout/vList2"/>
    <dgm:cxn modelId="{02E897A7-5063-41F3-A280-005766DECF4E}" type="presParOf" srcId="{3C209943-158F-437E-B9E5-609522F7D976}" destId="{A3EB8C1B-D6D5-4CB7-9161-D9CD85E286C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F4B57B-02EB-4F16-8E89-D8E54072708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B1C75C-1309-4328-AAEF-C25D354695E6}">
      <dgm:prSet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Art. 56 – O contrato de seguro deve ser interpretado e executado </a:t>
          </a:r>
          <a:r>
            <a:rPr lang="pt-BR" b="1" dirty="0">
              <a:solidFill>
                <a:srgbClr val="C00000"/>
              </a:solidFill>
            </a:rPr>
            <a:t>segundo a boa-fé.</a:t>
          </a:r>
          <a:endParaRPr lang="en-US" b="1" dirty="0">
            <a:solidFill>
              <a:srgbClr val="C00000"/>
            </a:solidFill>
          </a:endParaRPr>
        </a:p>
      </dgm:t>
    </dgm:pt>
    <dgm:pt modelId="{D286E8C1-AC97-4584-A98B-117757684980}" type="parTrans" cxnId="{4CB1E2AB-3B70-4CBD-873F-40F9205BA147}">
      <dgm:prSet/>
      <dgm:spPr/>
      <dgm:t>
        <a:bodyPr/>
        <a:lstStyle/>
        <a:p>
          <a:endParaRPr lang="en-US"/>
        </a:p>
      </dgm:t>
    </dgm:pt>
    <dgm:pt modelId="{72C5A44D-47B1-4EF1-98DD-31BBE194E4E7}" type="sibTrans" cxnId="{4CB1E2AB-3B70-4CBD-873F-40F9205BA147}">
      <dgm:prSet/>
      <dgm:spPr/>
      <dgm:t>
        <a:bodyPr/>
        <a:lstStyle/>
        <a:p>
          <a:endParaRPr lang="en-US"/>
        </a:p>
      </dgm:t>
    </dgm:pt>
    <dgm:pt modelId="{16543538-E4A7-4E76-99E2-95745662D07F}">
      <dgm:prSet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Art. 59 – As cláusulas referentes a </a:t>
          </a:r>
          <a:r>
            <a:rPr lang="pt-BR" b="1" dirty="0">
              <a:solidFill>
                <a:srgbClr val="C00000"/>
              </a:solidFill>
            </a:rPr>
            <a:t>exclusão de riscos e prejuízos ou que impliquem limitação ou perda de direitos e garantias são de interpretação restritiva quanto à sua incidência e abrangência, cabendo à seguradora a prova do seu suporte fático.</a:t>
          </a:r>
          <a:endParaRPr lang="en-US" b="1" dirty="0">
            <a:solidFill>
              <a:srgbClr val="C00000"/>
            </a:solidFill>
          </a:endParaRPr>
        </a:p>
      </dgm:t>
    </dgm:pt>
    <dgm:pt modelId="{47F1A4DA-B25D-4950-A687-89A1258DF85B}" type="parTrans" cxnId="{C860B3D6-5DC6-4BDC-BDCC-31F50841A051}">
      <dgm:prSet/>
      <dgm:spPr/>
      <dgm:t>
        <a:bodyPr/>
        <a:lstStyle/>
        <a:p>
          <a:endParaRPr lang="en-US"/>
        </a:p>
      </dgm:t>
    </dgm:pt>
    <dgm:pt modelId="{FC4A56FC-B62B-4A0A-8D15-E156D948AC75}" type="sibTrans" cxnId="{C860B3D6-5DC6-4BDC-BDCC-31F50841A051}">
      <dgm:prSet/>
      <dgm:spPr/>
      <dgm:t>
        <a:bodyPr/>
        <a:lstStyle/>
        <a:p>
          <a:endParaRPr lang="en-US"/>
        </a:p>
      </dgm:t>
    </dgm:pt>
    <dgm:pt modelId="{0B247968-7F43-4C81-BA18-5C90D9F39851}" type="pres">
      <dgm:prSet presAssocID="{A6F4B57B-02EB-4F16-8E89-D8E5407270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43E8768-B09F-4351-9054-5D164A6AAEB4}" type="pres">
      <dgm:prSet presAssocID="{F2B1C75C-1309-4328-AAEF-C25D354695E6}" presName="hierRoot1" presStyleCnt="0"/>
      <dgm:spPr/>
    </dgm:pt>
    <dgm:pt modelId="{CDD130FB-B5EE-40D9-B237-88AA205504E1}" type="pres">
      <dgm:prSet presAssocID="{F2B1C75C-1309-4328-AAEF-C25D354695E6}" presName="composite" presStyleCnt="0"/>
      <dgm:spPr/>
    </dgm:pt>
    <dgm:pt modelId="{B89BB13F-B666-4530-9798-36D85263575C}" type="pres">
      <dgm:prSet presAssocID="{F2B1C75C-1309-4328-AAEF-C25D354695E6}" presName="background" presStyleLbl="node0" presStyleIdx="0" presStyleCnt="2"/>
      <dgm:spPr/>
    </dgm:pt>
    <dgm:pt modelId="{5080F13D-3A2D-4608-8060-B19E39897D27}" type="pres">
      <dgm:prSet presAssocID="{F2B1C75C-1309-4328-AAEF-C25D354695E6}" presName="text" presStyleLbl="fgAcc0" presStyleIdx="0" presStyleCnt="2">
        <dgm:presLayoutVars>
          <dgm:chPref val="3"/>
        </dgm:presLayoutVars>
      </dgm:prSet>
      <dgm:spPr/>
    </dgm:pt>
    <dgm:pt modelId="{5C1ED783-C824-40C4-99D5-529AB6277C83}" type="pres">
      <dgm:prSet presAssocID="{F2B1C75C-1309-4328-AAEF-C25D354695E6}" presName="hierChild2" presStyleCnt="0"/>
      <dgm:spPr/>
    </dgm:pt>
    <dgm:pt modelId="{6900F8D7-1040-417B-BC68-C0658E06594B}" type="pres">
      <dgm:prSet presAssocID="{16543538-E4A7-4E76-99E2-95745662D07F}" presName="hierRoot1" presStyleCnt="0"/>
      <dgm:spPr/>
    </dgm:pt>
    <dgm:pt modelId="{03BE91AA-FB6A-4E65-9057-C57E50A43C38}" type="pres">
      <dgm:prSet presAssocID="{16543538-E4A7-4E76-99E2-95745662D07F}" presName="composite" presStyleCnt="0"/>
      <dgm:spPr/>
    </dgm:pt>
    <dgm:pt modelId="{8EFAF3FE-2BA3-495D-9C8A-F637872D3E6E}" type="pres">
      <dgm:prSet presAssocID="{16543538-E4A7-4E76-99E2-95745662D07F}" presName="background" presStyleLbl="node0" presStyleIdx="1" presStyleCnt="2"/>
      <dgm:spPr/>
    </dgm:pt>
    <dgm:pt modelId="{A14E1352-0F61-452B-B993-8346D5152D97}" type="pres">
      <dgm:prSet presAssocID="{16543538-E4A7-4E76-99E2-95745662D07F}" presName="text" presStyleLbl="fgAcc0" presStyleIdx="1" presStyleCnt="2">
        <dgm:presLayoutVars>
          <dgm:chPref val="3"/>
        </dgm:presLayoutVars>
      </dgm:prSet>
      <dgm:spPr/>
    </dgm:pt>
    <dgm:pt modelId="{21698D53-63A8-4576-8634-BC66BF0BA2B8}" type="pres">
      <dgm:prSet presAssocID="{16543538-E4A7-4E76-99E2-95745662D07F}" presName="hierChild2" presStyleCnt="0"/>
      <dgm:spPr/>
    </dgm:pt>
  </dgm:ptLst>
  <dgm:cxnLst>
    <dgm:cxn modelId="{3FBA5D4B-D802-4E12-AAD9-B466C644890E}" type="presOf" srcId="{F2B1C75C-1309-4328-AAEF-C25D354695E6}" destId="{5080F13D-3A2D-4608-8060-B19E39897D27}" srcOrd="0" destOrd="0" presId="urn:microsoft.com/office/officeart/2005/8/layout/hierarchy1"/>
    <dgm:cxn modelId="{4CB1E2AB-3B70-4CBD-873F-40F9205BA147}" srcId="{A6F4B57B-02EB-4F16-8E89-D8E54072708A}" destId="{F2B1C75C-1309-4328-AAEF-C25D354695E6}" srcOrd="0" destOrd="0" parTransId="{D286E8C1-AC97-4584-A98B-117757684980}" sibTransId="{72C5A44D-47B1-4EF1-98DD-31BBE194E4E7}"/>
    <dgm:cxn modelId="{C860B3D6-5DC6-4BDC-BDCC-31F50841A051}" srcId="{A6F4B57B-02EB-4F16-8E89-D8E54072708A}" destId="{16543538-E4A7-4E76-99E2-95745662D07F}" srcOrd="1" destOrd="0" parTransId="{47F1A4DA-B25D-4950-A687-89A1258DF85B}" sibTransId="{FC4A56FC-B62B-4A0A-8D15-E156D948AC75}"/>
    <dgm:cxn modelId="{9FCF7AD9-2C99-4A0E-8B10-108C81F52C1E}" type="presOf" srcId="{16543538-E4A7-4E76-99E2-95745662D07F}" destId="{A14E1352-0F61-452B-B993-8346D5152D97}" srcOrd="0" destOrd="0" presId="urn:microsoft.com/office/officeart/2005/8/layout/hierarchy1"/>
    <dgm:cxn modelId="{415CE1F6-C359-4410-99BB-4485C174A8AF}" type="presOf" srcId="{A6F4B57B-02EB-4F16-8E89-D8E54072708A}" destId="{0B247968-7F43-4C81-BA18-5C90D9F39851}" srcOrd="0" destOrd="0" presId="urn:microsoft.com/office/officeart/2005/8/layout/hierarchy1"/>
    <dgm:cxn modelId="{EFE72451-6B77-4DED-BDE9-13686C57DE9C}" type="presParOf" srcId="{0B247968-7F43-4C81-BA18-5C90D9F39851}" destId="{543E8768-B09F-4351-9054-5D164A6AAEB4}" srcOrd="0" destOrd="0" presId="urn:microsoft.com/office/officeart/2005/8/layout/hierarchy1"/>
    <dgm:cxn modelId="{FADB6940-5BD8-427A-ACAC-E04D230D4080}" type="presParOf" srcId="{543E8768-B09F-4351-9054-5D164A6AAEB4}" destId="{CDD130FB-B5EE-40D9-B237-88AA205504E1}" srcOrd="0" destOrd="0" presId="urn:microsoft.com/office/officeart/2005/8/layout/hierarchy1"/>
    <dgm:cxn modelId="{FBD18E3F-3245-4A46-A3FE-7D540B1C8FC0}" type="presParOf" srcId="{CDD130FB-B5EE-40D9-B237-88AA205504E1}" destId="{B89BB13F-B666-4530-9798-36D85263575C}" srcOrd="0" destOrd="0" presId="urn:microsoft.com/office/officeart/2005/8/layout/hierarchy1"/>
    <dgm:cxn modelId="{82E57BB5-60E3-4C72-B518-9ED55E81151C}" type="presParOf" srcId="{CDD130FB-B5EE-40D9-B237-88AA205504E1}" destId="{5080F13D-3A2D-4608-8060-B19E39897D27}" srcOrd="1" destOrd="0" presId="urn:microsoft.com/office/officeart/2005/8/layout/hierarchy1"/>
    <dgm:cxn modelId="{1F415855-50D0-4E3E-882A-6ED9EA20DEDA}" type="presParOf" srcId="{543E8768-B09F-4351-9054-5D164A6AAEB4}" destId="{5C1ED783-C824-40C4-99D5-529AB6277C83}" srcOrd="1" destOrd="0" presId="urn:microsoft.com/office/officeart/2005/8/layout/hierarchy1"/>
    <dgm:cxn modelId="{11EF73EC-88E6-4997-92BA-70EAF13372A5}" type="presParOf" srcId="{0B247968-7F43-4C81-BA18-5C90D9F39851}" destId="{6900F8D7-1040-417B-BC68-C0658E06594B}" srcOrd="1" destOrd="0" presId="urn:microsoft.com/office/officeart/2005/8/layout/hierarchy1"/>
    <dgm:cxn modelId="{F3213877-C8D6-4B87-B35D-7161B0FC54F7}" type="presParOf" srcId="{6900F8D7-1040-417B-BC68-C0658E06594B}" destId="{03BE91AA-FB6A-4E65-9057-C57E50A43C38}" srcOrd="0" destOrd="0" presId="urn:microsoft.com/office/officeart/2005/8/layout/hierarchy1"/>
    <dgm:cxn modelId="{52556B0E-DFF0-4BDE-AB0F-5E5C13DB6280}" type="presParOf" srcId="{03BE91AA-FB6A-4E65-9057-C57E50A43C38}" destId="{8EFAF3FE-2BA3-495D-9C8A-F637872D3E6E}" srcOrd="0" destOrd="0" presId="urn:microsoft.com/office/officeart/2005/8/layout/hierarchy1"/>
    <dgm:cxn modelId="{45EB43B3-8089-4F10-A57D-CAD023C3427F}" type="presParOf" srcId="{03BE91AA-FB6A-4E65-9057-C57E50A43C38}" destId="{A14E1352-0F61-452B-B993-8346D5152D97}" srcOrd="1" destOrd="0" presId="urn:microsoft.com/office/officeart/2005/8/layout/hierarchy1"/>
    <dgm:cxn modelId="{EB4824BA-C6D5-4498-843B-91EB63767474}" type="presParOf" srcId="{6900F8D7-1040-417B-BC68-C0658E06594B}" destId="{21698D53-63A8-4576-8634-BC66BF0BA2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CC7820-B512-4062-B69A-35207D55BA09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D6432DF-1AAC-4E94-B6DF-507229DEBC30}">
      <dgm:prSet/>
      <dgm:spPr/>
      <dgm:t>
        <a:bodyPr/>
        <a:lstStyle/>
        <a:p>
          <a:r>
            <a:rPr lang="pt-BR" b="1" dirty="0">
              <a:solidFill>
                <a:srgbClr val="C00000"/>
              </a:solidFill>
            </a:rPr>
            <a:t>Art. 66 </a:t>
          </a:r>
          <a:r>
            <a:rPr lang="pt-BR" dirty="0"/>
            <a:t>– Ao </a:t>
          </a:r>
          <a:r>
            <a:rPr lang="pt-BR" b="1" dirty="0"/>
            <a:t>tomar ciência do sinistro ou da iminência de seu acontecimento</a:t>
          </a:r>
          <a:r>
            <a:rPr lang="pt-BR" dirty="0"/>
            <a:t>, com o objetivo de evitar prejuízos à seguradora, o segurado é obrigado a:</a:t>
          </a:r>
          <a:endParaRPr lang="en-US" dirty="0"/>
        </a:p>
      </dgm:t>
    </dgm:pt>
    <dgm:pt modelId="{6458F41E-706B-4460-8614-686A8501EFAC}" type="parTrans" cxnId="{5F312729-6CEC-403F-A7AD-4A7E889B7242}">
      <dgm:prSet/>
      <dgm:spPr/>
      <dgm:t>
        <a:bodyPr/>
        <a:lstStyle/>
        <a:p>
          <a:endParaRPr lang="en-US"/>
        </a:p>
      </dgm:t>
    </dgm:pt>
    <dgm:pt modelId="{D2B04A54-1F0F-4E7E-BB3C-BDE1D1979AAC}" type="sibTrans" cxnId="{5F312729-6CEC-403F-A7AD-4A7E889B7242}">
      <dgm:prSet/>
      <dgm:spPr/>
      <dgm:t>
        <a:bodyPr/>
        <a:lstStyle/>
        <a:p>
          <a:endParaRPr lang="en-US"/>
        </a:p>
      </dgm:t>
    </dgm:pt>
    <dgm:pt modelId="{6A13D0F8-DB17-4CAC-A0DF-3B04A53AD74D}">
      <dgm:prSet/>
      <dgm:spPr/>
      <dgm:t>
        <a:bodyPr/>
        <a:lstStyle/>
        <a:p>
          <a:r>
            <a:rPr lang="pt-BR" dirty="0"/>
            <a:t>I – </a:t>
          </a:r>
          <a:r>
            <a:rPr lang="pt-BR" b="1" dirty="0">
              <a:solidFill>
                <a:srgbClr val="C00000"/>
              </a:solidFill>
            </a:rPr>
            <a:t>tomar providências </a:t>
          </a:r>
          <a:r>
            <a:rPr lang="pt-BR" dirty="0"/>
            <a:t>necessárias e úteis para evitar ou minorar seus efeitos;</a:t>
          </a:r>
          <a:endParaRPr lang="en-US" dirty="0"/>
        </a:p>
      </dgm:t>
    </dgm:pt>
    <dgm:pt modelId="{6457A511-4746-416C-A41B-FC930FDE11AF}" type="parTrans" cxnId="{DA2CB980-D5E1-49D9-BB36-DC49C589F91A}">
      <dgm:prSet/>
      <dgm:spPr/>
      <dgm:t>
        <a:bodyPr/>
        <a:lstStyle/>
        <a:p>
          <a:endParaRPr lang="en-US"/>
        </a:p>
      </dgm:t>
    </dgm:pt>
    <dgm:pt modelId="{572F5076-6130-4D9A-A38C-840645207080}" type="sibTrans" cxnId="{DA2CB980-D5E1-49D9-BB36-DC49C589F91A}">
      <dgm:prSet/>
      <dgm:spPr/>
      <dgm:t>
        <a:bodyPr/>
        <a:lstStyle/>
        <a:p>
          <a:endParaRPr lang="en-US"/>
        </a:p>
      </dgm:t>
    </dgm:pt>
    <dgm:pt modelId="{310778B7-3DA9-4700-AEFF-5194BE00C6FB}">
      <dgm:prSet/>
      <dgm:spPr/>
      <dgm:t>
        <a:bodyPr/>
        <a:lstStyle/>
        <a:p>
          <a:r>
            <a:rPr lang="pt-BR" dirty="0"/>
            <a:t>II – </a:t>
          </a:r>
          <a:r>
            <a:rPr lang="pt-BR" b="1" dirty="0">
              <a:solidFill>
                <a:srgbClr val="C00000"/>
              </a:solidFill>
            </a:rPr>
            <a:t>avisar prontamente </a:t>
          </a:r>
          <a:r>
            <a:rPr lang="pt-BR" b="1" dirty="0"/>
            <a:t>a seguradora</a:t>
          </a:r>
          <a:r>
            <a:rPr lang="pt-BR" dirty="0"/>
            <a:t>, por qualquer meio idôneo, e seguir suas instruções para a contenção ou salvamento;</a:t>
          </a:r>
          <a:endParaRPr lang="en-US" dirty="0"/>
        </a:p>
      </dgm:t>
    </dgm:pt>
    <dgm:pt modelId="{3C8F5711-0B06-46DB-8A49-42076EA7066F}" type="parTrans" cxnId="{3746D4E1-9A72-4302-A29A-15B77C7855A7}">
      <dgm:prSet/>
      <dgm:spPr/>
      <dgm:t>
        <a:bodyPr/>
        <a:lstStyle/>
        <a:p>
          <a:endParaRPr lang="en-US"/>
        </a:p>
      </dgm:t>
    </dgm:pt>
    <dgm:pt modelId="{668A5D62-89F5-481B-BDFB-94D840D1E999}" type="sibTrans" cxnId="{3746D4E1-9A72-4302-A29A-15B77C7855A7}">
      <dgm:prSet/>
      <dgm:spPr/>
      <dgm:t>
        <a:bodyPr/>
        <a:lstStyle/>
        <a:p>
          <a:endParaRPr lang="en-US"/>
        </a:p>
      </dgm:t>
    </dgm:pt>
    <dgm:pt modelId="{47DE0024-0F2A-4C74-9945-571D3654C5BC}">
      <dgm:prSet/>
      <dgm:spPr/>
      <dgm:t>
        <a:bodyPr/>
        <a:lstStyle/>
        <a:p>
          <a:r>
            <a:rPr lang="pt-BR" dirty="0"/>
            <a:t>III </a:t>
          </a:r>
          <a:r>
            <a:rPr lang="pt-BR" dirty="0">
              <a:solidFill>
                <a:srgbClr val="C00000"/>
              </a:solidFill>
            </a:rPr>
            <a:t>– </a:t>
          </a:r>
          <a:r>
            <a:rPr lang="pt-BR" b="1" dirty="0">
              <a:solidFill>
                <a:srgbClr val="C00000"/>
              </a:solidFill>
            </a:rPr>
            <a:t>prestar informações de que disponha sobre o sinistro, suas causas e consequências, sempre que questionado a respeito pela seguradora</a:t>
          </a:r>
          <a:r>
            <a:rPr lang="pt-BR" dirty="0">
              <a:solidFill>
                <a:srgbClr val="C00000"/>
              </a:solidFill>
            </a:rPr>
            <a:t>. </a:t>
          </a:r>
          <a:endParaRPr lang="en-US" dirty="0">
            <a:solidFill>
              <a:srgbClr val="C00000"/>
            </a:solidFill>
          </a:endParaRPr>
        </a:p>
      </dgm:t>
    </dgm:pt>
    <dgm:pt modelId="{F6ABFCD6-F0F1-45DB-90F7-67D0CA8CE89E}" type="parTrans" cxnId="{14394B31-969D-4492-91CF-8CFDDFD7E08F}">
      <dgm:prSet/>
      <dgm:spPr/>
      <dgm:t>
        <a:bodyPr/>
        <a:lstStyle/>
        <a:p>
          <a:endParaRPr lang="en-US"/>
        </a:p>
      </dgm:t>
    </dgm:pt>
    <dgm:pt modelId="{E24AA75A-605E-4D6B-A4B0-E29F5BF82604}" type="sibTrans" cxnId="{14394B31-969D-4492-91CF-8CFDDFD7E08F}">
      <dgm:prSet/>
      <dgm:spPr/>
      <dgm:t>
        <a:bodyPr/>
        <a:lstStyle/>
        <a:p>
          <a:endParaRPr lang="en-US"/>
        </a:p>
      </dgm:t>
    </dgm:pt>
    <dgm:pt modelId="{90DAAD81-B1DA-43D3-A69B-F0EF598629E3}" type="pres">
      <dgm:prSet presAssocID="{6CCC7820-B512-4062-B69A-35207D55BA09}" presName="outerComposite" presStyleCnt="0">
        <dgm:presLayoutVars>
          <dgm:chMax val="5"/>
          <dgm:dir/>
          <dgm:resizeHandles val="exact"/>
        </dgm:presLayoutVars>
      </dgm:prSet>
      <dgm:spPr/>
    </dgm:pt>
    <dgm:pt modelId="{0311D12F-232E-40FF-A728-3B9F8B189474}" type="pres">
      <dgm:prSet presAssocID="{6CCC7820-B512-4062-B69A-35207D55BA09}" presName="dummyMaxCanvas" presStyleCnt="0">
        <dgm:presLayoutVars/>
      </dgm:prSet>
      <dgm:spPr/>
    </dgm:pt>
    <dgm:pt modelId="{AB47769F-085C-4D6A-9338-338F52BA051D}" type="pres">
      <dgm:prSet presAssocID="{6CCC7820-B512-4062-B69A-35207D55BA09}" presName="FourNodes_1" presStyleLbl="node1" presStyleIdx="0" presStyleCnt="4" custLinFactNeighborX="0" custLinFactNeighborY="-2300">
        <dgm:presLayoutVars>
          <dgm:bulletEnabled val="1"/>
        </dgm:presLayoutVars>
      </dgm:prSet>
      <dgm:spPr/>
    </dgm:pt>
    <dgm:pt modelId="{E36FEE69-395B-4C78-B5BB-02806AD9F5D8}" type="pres">
      <dgm:prSet presAssocID="{6CCC7820-B512-4062-B69A-35207D55BA09}" presName="FourNodes_2" presStyleLbl="node1" presStyleIdx="1" presStyleCnt="4">
        <dgm:presLayoutVars>
          <dgm:bulletEnabled val="1"/>
        </dgm:presLayoutVars>
      </dgm:prSet>
      <dgm:spPr/>
    </dgm:pt>
    <dgm:pt modelId="{C928460B-CA19-4D53-BB44-3921B6E60482}" type="pres">
      <dgm:prSet presAssocID="{6CCC7820-B512-4062-B69A-35207D55BA09}" presName="FourNodes_3" presStyleLbl="node1" presStyleIdx="2" presStyleCnt="4">
        <dgm:presLayoutVars>
          <dgm:bulletEnabled val="1"/>
        </dgm:presLayoutVars>
      </dgm:prSet>
      <dgm:spPr/>
    </dgm:pt>
    <dgm:pt modelId="{C8700969-0594-48A2-A153-048A2352D4AB}" type="pres">
      <dgm:prSet presAssocID="{6CCC7820-B512-4062-B69A-35207D55BA09}" presName="FourNodes_4" presStyleLbl="node1" presStyleIdx="3" presStyleCnt="4">
        <dgm:presLayoutVars>
          <dgm:bulletEnabled val="1"/>
        </dgm:presLayoutVars>
      </dgm:prSet>
      <dgm:spPr/>
    </dgm:pt>
    <dgm:pt modelId="{B6A36D12-5929-4EEF-9C4E-1C37D33078FF}" type="pres">
      <dgm:prSet presAssocID="{6CCC7820-B512-4062-B69A-35207D55BA09}" presName="FourConn_1-2" presStyleLbl="fgAccFollowNode1" presStyleIdx="0" presStyleCnt="3">
        <dgm:presLayoutVars>
          <dgm:bulletEnabled val="1"/>
        </dgm:presLayoutVars>
      </dgm:prSet>
      <dgm:spPr/>
    </dgm:pt>
    <dgm:pt modelId="{B263EBE4-0546-4018-83E7-4B2EF4EE055E}" type="pres">
      <dgm:prSet presAssocID="{6CCC7820-B512-4062-B69A-35207D55BA09}" presName="FourConn_2-3" presStyleLbl="fgAccFollowNode1" presStyleIdx="1" presStyleCnt="3">
        <dgm:presLayoutVars>
          <dgm:bulletEnabled val="1"/>
        </dgm:presLayoutVars>
      </dgm:prSet>
      <dgm:spPr/>
    </dgm:pt>
    <dgm:pt modelId="{6526D619-8EFB-4A57-A4A5-36626289A09F}" type="pres">
      <dgm:prSet presAssocID="{6CCC7820-B512-4062-B69A-35207D55BA09}" presName="FourConn_3-4" presStyleLbl="fgAccFollowNode1" presStyleIdx="2" presStyleCnt="3">
        <dgm:presLayoutVars>
          <dgm:bulletEnabled val="1"/>
        </dgm:presLayoutVars>
      </dgm:prSet>
      <dgm:spPr/>
    </dgm:pt>
    <dgm:pt modelId="{8493B472-9B51-44CE-95B1-E10C061BB489}" type="pres">
      <dgm:prSet presAssocID="{6CCC7820-B512-4062-B69A-35207D55BA09}" presName="FourNodes_1_text" presStyleLbl="node1" presStyleIdx="3" presStyleCnt="4">
        <dgm:presLayoutVars>
          <dgm:bulletEnabled val="1"/>
        </dgm:presLayoutVars>
      </dgm:prSet>
      <dgm:spPr/>
    </dgm:pt>
    <dgm:pt modelId="{22E9A3D9-3749-4F0F-B944-DFA347507AD2}" type="pres">
      <dgm:prSet presAssocID="{6CCC7820-B512-4062-B69A-35207D55BA09}" presName="FourNodes_2_text" presStyleLbl="node1" presStyleIdx="3" presStyleCnt="4">
        <dgm:presLayoutVars>
          <dgm:bulletEnabled val="1"/>
        </dgm:presLayoutVars>
      </dgm:prSet>
      <dgm:spPr/>
    </dgm:pt>
    <dgm:pt modelId="{ADDA5FE5-125A-4402-B5D3-BA10ED9F3B61}" type="pres">
      <dgm:prSet presAssocID="{6CCC7820-B512-4062-B69A-35207D55BA09}" presName="FourNodes_3_text" presStyleLbl="node1" presStyleIdx="3" presStyleCnt="4">
        <dgm:presLayoutVars>
          <dgm:bulletEnabled val="1"/>
        </dgm:presLayoutVars>
      </dgm:prSet>
      <dgm:spPr/>
    </dgm:pt>
    <dgm:pt modelId="{58BF12DE-7478-4C62-B666-6808649E0737}" type="pres">
      <dgm:prSet presAssocID="{6CCC7820-B512-4062-B69A-35207D55BA0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6CE1602-244A-4A11-A9D0-C00039A486EE}" type="presOf" srcId="{6CCC7820-B512-4062-B69A-35207D55BA09}" destId="{90DAAD81-B1DA-43D3-A69B-F0EF598629E3}" srcOrd="0" destOrd="0" presId="urn:microsoft.com/office/officeart/2005/8/layout/vProcess5"/>
    <dgm:cxn modelId="{0D26D30F-61E2-47D8-822F-0EA16FA29774}" type="presOf" srcId="{668A5D62-89F5-481B-BDFB-94D840D1E999}" destId="{6526D619-8EFB-4A57-A4A5-36626289A09F}" srcOrd="0" destOrd="0" presId="urn:microsoft.com/office/officeart/2005/8/layout/vProcess5"/>
    <dgm:cxn modelId="{7D788D1A-5C84-4006-8417-818834DC31D6}" type="presOf" srcId="{47DE0024-0F2A-4C74-9945-571D3654C5BC}" destId="{58BF12DE-7478-4C62-B666-6808649E0737}" srcOrd="1" destOrd="0" presId="urn:microsoft.com/office/officeart/2005/8/layout/vProcess5"/>
    <dgm:cxn modelId="{5F312729-6CEC-403F-A7AD-4A7E889B7242}" srcId="{6CCC7820-B512-4062-B69A-35207D55BA09}" destId="{0D6432DF-1AAC-4E94-B6DF-507229DEBC30}" srcOrd="0" destOrd="0" parTransId="{6458F41E-706B-4460-8614-686A8501EFAC}" sibTransId="{D2B04A54-1F0F-4E7E-BB3C-BDE1D1979AAC}"/>
    <dgm:cxn modelId="{55572B2D-FA53-4364-A815-522441BEFEF9}" type="presOf" srcId="{D2B04A54-1F0F-4E7E-BB3C-BDE1D1979AAC}" destId="{B6A36D12-5929-4EEF-9C4E-1C37D33078FF}" srcOrd="0" destOrd="0" presId="urn:microsoft.com/office/officeart/2005/8/layout/vProcess5"/>
    <dgm:cxn modelId="{14394B31-969D-4492-91CF-8CFDDFD7E08F}" srcId="{6CCC7820-B512-4062-B69A-35207D55BA09}" destId="{47DE0024-0F2A-4C74-9945-571D3654C5BC}" srcOrd="3" destOrd="0" parTransId="{F6ABFCD6-F0F1-45DB-90F7-67D0CA8CE89E}" sibTransId="{E24AA75A-605E-4D6B-A4B0-E29F5BF82604}"/>
    <dgm:cxn modelId="{35F05C32-4173-4462-A800-E63E9466AA07}" type="presOf" srcId="{47DE0024-0F2A-4C74-9945-571D3654C5BC}" destId="{C8700969-0594-48A2-A153-048A2352D4AB}" srcOrd="0" destOrd="0" presId="urn:microsoft.com/office/officeart/2005/8/layout/vProcess5"/>
    <dgm:cxn modelId="{676B6939-2B61-4309-8398-001E8E776BA3}" type="presOf" srcId="{310778B7-3DA9-4700-AEFF-5194BE00C6FB}" destId="{C928460B-CA19-4D53-BB44-3921B6E60482}" srcOrd="0" destOrd="0" presId="urn:microsoft.com/office/officeart/2005/8/layout/vProcess5"/>
    <dgm:cxn modelId="{5378036E-EA7B-4D05-B6A3-117218F6C292}" type="presOf" srcId="{0D6432DF-1AAC-4E94-B6DF-507229DEBC30}" destId="{AB47769F-085C-4D6A-9338-338F52BA051D}" srcOrd="0" destOrd="0" presId="urn:microsoft.com/office/officeart/2005/8/layout/vProcess5"/>
    <dgm:cxn modelId="{2126E16E-C402-4B10-BD78-7255445BBD35}" type="presOf" srcId="{572F5076-6130-4D9A-A38C-840645207080}" destId="{B263EBE4-0546-4018-83E7-4B2EF4EE055E}" srcOrd="0" destOrd="0" presId="urn:microsoft.com/office/officeart/2005/8/layout/vProcess5"/>
    <dgm:cxn modelId="{571B837C-D448-40BB-B83C-C7F3F07FF10C}" type="presOf" srcId="{0D6432DF-1AAC-4E94-B6DF-507229DEBC30}" destId="{8493B472-9B51-44CE-95B1-E10C061BB489}" srcOrd="1" destOrd="0" presId="urn:microsoft.com/office/officeart/2005/8/layout/vProcess5"/>
    <dgm:cxn modelId="{DA2CB980-D5E1-49D9-BB36-DC49C589F91A}" srcId="{6CCC7820-B512-4062-B69A-35207D55BA09}" destId="{6A13D0F8-DB17-4CAC-A0DF-3B04A53AD74D}" srcOrd="1" destOrd="0" parTransId="{6457A511-4746-416C-A41B-FC930FDE11AF}" sibTransId="{572F5076-6130-4D9A-A38C-840645207080}"/>
    <dgm:cxn modelId="{ECA14387-A3CF-4D23-92A9-F53A647723A8}" type="presOf" srcId="{6A13D0F8-DB17-4CAC-A0DF-3B04A53AD74D}" destId="{22E9A3D9-3749-4F0F-B944-DFA347507AD2}" srcOrd="1" destOrd="0" presId="urn:microsoft.com/office/officeart/2005/8/layout/vProcess5"/>
    <dgm:cxn modelId="{34B60CC3-822B-4195-813C-AD06A67062B2}" type="presOf" srcId="{6A13D0F8-DB17-4CAC-A0DF-3B04A53AD74D}" destId="{E36FEE69-395B-4C78-B5BB-02806AD9F5D8}" srcOrd="0" destOrd="0" presId="urn:microsoft.com/office/officeart/2005/8/layout/vProcess5"/>
    <dgm:cxn modelId="{A6C018DF-3967-403F-9B5C-D2AE6245F40D}" type="presOf" srcId="{310778B7-3DA9-4700-AEFF-5194BE00C6FB}" destId="{ADDA5FE5-125A-4402-B5D3-BA10ED9F3B61}" srcOrd="1" destOrd="0" presId="urn:microsoft.com/office/officeart/2005/8/layout/vProcess5"/>
    <dgm:cxn modelId="{3746D4E1-9A72-4302-A29A-15B77C7855A7}" srcId="{6CCC7820-B512-4062-B69A-35207D55BA09}" destId="{310778B7-3DA9-4700-AEFF-5194BE00C6FB}" srcOrd="2" destOrd="0" parTransId="{3C8F5711-0B06-46DB-8A49-42076EA7066F}" sibTransId="{668A5D62-89F5-481B-BDFB-94D840D1E999}"/>
    <dgm:cxn modelId="{5E221639-282C-48E4-88B0-A5EC1A35441A}" type="presParOf" srcId="{90DAAD81-B1DA-43D3-A69B-F0EF598629E3}" destId="{0311D12F-232E-40FF-A728-3B9F8B189474}" srcOrd="0" destOrd="0" presId="urn:microsoft.com/office/officeart/2005/8/layout/vProcess5"/>
    <dgm:cxn modelId="{D880AFF9-97A4-42DE-A369-723498DFC527}" type="presParOf" srcId="{90DAAD81-B1DA-43D3-A69B-F0EF598629E3}" destId="{AB47769F-085C-4D6A-9338-338F52BA051D}" srcOrd="1" destOrd="0" presId="urn:microsoft.com/office/officeart/2005/8/layout/vProcess5"/>
    <dgm:cxn modelId="{465B1FB6-4AC3-45D8-841D-8BDC4E3C03CB}" type="presParOf" srcId="{90DAAD81-B1DA-43D3-A69B-F0EF598629E3}" destId="{E36FEE69-395B-4C78-B5BB-02806AD9F5D8}" srcOrd="2" destOrd="0" presId="urn:microsoft.com/office/officeart/2005/8/layout/vProcess5"/>
    <dgm:cxn modelId="{8B17AC55-797D-4DC4-B8A0-E2EADAF99673}" type="presParOf" srcId="{90DAAD81-B1DA-43D3-A69B-F0EF598629E3}" destId="{C928460B-CA19-4D53-BB44-3921B6E60482}" srcOrd="3" destOrd="0" presId="urn:microsoft.com/office/officeart/2005/8/layout/vProcess5"/>
    <dgm:cxn modelId="{1EE874C0-A87E-4F2A-AEEF-C5C1E35250B0}" type="presParOf" srcId="{90DAAD81-B1DA-43D3-A69B-F0EF598629E3}" destId="{C8700969-0594-48A2-A153-048A2352D4AB}" srcOrd="4" destOrd="0" presId="urn:microsoft.com/office/officeart/2005/8/layout/vProcess5"/>
    <dgm:cxn modelId="{FD38E4B2-61ED-47A2-8223-3B9FEE4EA874}" type="presParOf" srcId="{90DAAD81-B1DA-43D3-A69B-F0EF598629E3}" destId="{B6A36D12-5929-4EEF-9C4E-1C37D33078FF}" srcOrd="5" destOrd="0" presId="urn:microsoft.com/office/officeart/2005/8/layout/vProcess5"/>
    <dgm:cxn modelId="{D62B5B85-A44E-4898-A453-74B77F2F2C31}" type="presParOf" srcId="{90DAAD81-B1DA-43D3-A69B-F0EF598629E3}" destId="{B263EBE4-0546-4018-83E7-4B2EF4EE055E}" srcOrd="6" destOrd="0" presId="urn:microsoft.com/office/officeart/2005/8/layout/vProcess5"/>
    <dgm:cxn modelId="{7BA2A19A-36D1-4098-8C30-394A99B93667}" type="presParOf" srcId="{90DAAD81-B1DA-43D3-A69B-F0EF598629E3}" destId="{6526D619-8EFB-4A57-A4A5-36626289A09F}" srcOrd="7" destOrd="0" presId="urn:microsoft.com/office/officeart/2005/8/layout/vProcess5"/>
    <dgm:cxn modelId="{77E8C6A4-6D82-4756-AFB7-16A463493EBE}" type="presParOf" srcId="{90DAAD81-B1DA-43D3-A69B-F0EF598629E3}" destId="{8493B472-9B51-44CE-95B1-E10C061BB489}" srcOrd="8" destOrd="0" presId="urn:microsoft.com/office/officeart/2005/8/layout/vProcess5"/>
    <dgm:cxn modelId="{DE96A3D5-3566-41B9-94AE-F591D6D477E6}" type="presParOf" srcId="{90DAAD81-B1DA-43D3-A69B-F0EF598629E3}" destId="{22E9A3D9-3749-4F0F-B944-DFA347507AD2}" srcOrd="9" destOrd="0" presId="urn:microsoft.com/office/officeart/2005/8/layout/vProcess5"/>
    <dgm:cxn modelId="{EA31FFD9-41D6-4B65-B80E-E3A805EB06B7}" type="presParOf" srcId="{90DAAD81-B1DA-43D3-A69B-F0EF598629E3}" destId="{ADDA5FE5-125A-4402-B5D3-BA10ED9F3B61}" srcOrd="10" destOrd="0" presId="urn:microsoft.com/office/officeart/2005/8/layout/vProcess5"/>
    <dgm:cxn modelId="{790C9B64-927B-4C9A-8C22-8C45A1822893}" type="presParOf" srcId="{90DAAD81-B1DA-43D3-A69B-F0EF598629E3}" destId="{58BF12DE-7478-4C62-B666-6808649E073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007A4-9E25-4388-BD97-1EAD32C1E0BC}">
      <dsp:nvSpPr>
        <dsp:cNvPr id="0" name=""/>
        <dsp:cNvSpPr/>
      </dsp:nvSpPr>
      <dsp:spPr>
        <a:xfrm>
          <a:off x="0" y="23155"/>
          <a:ext cx="6949440" cy="18635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solidFill>
                <a:srgbClr val="002060"/>
              </a:solidFill>
            </a:rPr>
            <a:t>O interesse é a posição jurídica relevante de um sujeito de direito perante um bem da vida.</a:t>
          </a:r>
        </a:p>
      </dsp:txBody>
      <dsp:txXfrm>
        <a:off x="90970" y="114125"/>
        <a:ext cx="6767500" cy="1681582"/>
      </dsp:txXfrm>
    </dsp:sp>
    <dsp:sp modelId="{0C1391D5-0F0A-43F8-A81A-5D8A77CEFD0C}">
      <dsp:nvSpPr>
        <dsp:cNvPr id="0" name=""/>
        <dsp:cNvSpPr/>
      </dsp:nvSpPr>
      <dsp:spPr>
        <a:xfrm>
          <a:off x="0" y="1961557"/>
          <a:ext cx="6949440" cy="186352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solidFill>
                <a:srgbClr val="002060"/>
              </a:solidFill>
            </a:rPr>
            <a:t>Esse bem da vida tem relevância para o sujeito, a ponto de ele não desejar que ocorra o risco garantido pelo contrato de seguro.</a:t>
          </a:r>
          <a:endParaRPr lang="en-US" sz="2600" b="1" kern="1200" dirty="0">
            <a:solidFill>
              <a:srgbClr val="002060"/>
            </a:solidFill>
          </a:endParaRPr>
        </a:p>
      </dsp:txBody>
      <dsp:txXfrm>
        <a:off x="90970" y="2052527"/>
        <a:ext cx="6767500" cy="1681582"/>
      </dsp:txXfrm>
    </dsp:sp>
    <dsp:sp modelId="{A3EB8C1B-D6D5-4CB7-9161-D9CD85E286C2}">
      <dsp:nvSpPr>
        <dsp:cNvPr id="0" name=""/>
        <dsp:cNvSpPr/>
      </dsp:nvSpPr>
      <dsp:spPr>
        <a:xfrm>
          <a:off x="0" y="3923115"/>
          <a:ext cx="6949440" cy="186352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solidFill>
                <a:srgbClr val="002060"/>
              </a:solidFill>
            </a:rPr>
            <a:t>O sujeito de direito tratará o bem garantido pelo seguro como se  não houvesse seguro = diligência habitual e normal de todos aqueles que têm interesse a proteger.</a:t>
          </a:r>
          <a:endParaRPr lang="en-US" sz="2600" b="1" kern="1200" dirty="0">
            <a:solidFill>
              <a:srgbClr val="002060"/>
            </a:solidFill>
          </a:endParaRPr>
        </a:p>
      </dsp:txBody>
      <dsp:txXfrm>
        <a:off x="90970" y="4014085"/>
        <a:ext cx="6767500" cy="16815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BB13F-B666-4530-9798-36D85263575C}">
      <dsp:nvSpPr>
        <dsp:cNvPr id="0" name=""/>
        <dsp:cNvSpPr/>
      </dsp:nvSpPr>
      <dsp:spPr>
        <a:xfrm>
          <a:off x="1261" y="393494"/>
          <a:ext cx="4428354" cy="2812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0F13D-3A2D-4608-8060-B19E39897D27}">
      <dsp:nvSpPr>
        <dsp:cNvPr id="0" name=""/>
        <dsp:cNvSpPr/>
      </dsp:nvSpPr>
      <dsp:spPr>
        <a:xfrm>
          <a:off x="493301" y="860931"/>
          <a:ext cx="4428354" cy="2812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rgbClr val="002060"/>
              </a:solidFill>
            </a:rPr>
            <a:t>Art. 56 – O contrato de seguro deve ser interpretado e executado </a:t>
          </a:r>
          <a:r>
            <a:rPr lang="pt-BR" sz="2200" b="1" kern="1200" dirty="0">
              <a:solidFill>
                <a:srgbClr val="C00000"/>
              </a:solidFill>
            </a:rPr>
            <a:t>segundo a boa-fé.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575662" y="943292"/>
        <a:ext cx="4263632" cy="2647282"/>
      </dsp:txXfrm>
    </dsp:sp>
    <dsp:sp modelId="{8EFAF3FE-2BA3-495D-9C8A-F637872D3E6E}">
      <dsp:nvSpPr>
        <dsp:cNvPr id="0" name=""/>
        <dsp:cNvSpPr/>
      </dsp:nvSpPr>
      <dsp:spPr>
        <a:xfrm>
          <a:off x="5413694" y="393494"/>
          <a:ext cx="4428354" cy="2812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E1352-0F61-452B-B993-8346D5152D97}">
      <dsp:nvSpPr>
        <dsp:cNvPr id="0" name=""/>
        <dsp:cNvSpPr/>
      </dsp:nvSpPr>
      <dsp:spPr>
        <a:xfrm>
          <a:off x="5905734" y="860931"/>
          <a:ext cx="4428354" cy="2812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rgbClr val="002060"/>
              </a:solidFill>
            </a:rPr>
            <a:t>Art. 59 – As cláusulas referentes a </a:t>
          </a:r>
          <a:r>
            <a:rPr lang="pt-BR" sz="2200" b="1" kern="1200" dirty="0">
              <a:solidFill>
                <a:srgbClr val="C00000"/>
              </a:solidFill>
            </a:rPr>
            <a:t>exclusão de riscos e prejuízos ou que impliquem limitação ou perda de direitos e garantias são de interpretação restritiva quanto à sua incidência e abrangência, cabendo à seguradora a prova do seu suporte fático.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5988095" y="943292"/>
        <a:ext cx="4263632" cy="26472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7769F-085C-4D6A-9338-338F52BA051D}">
      <dsp:nvSpPr>
        <dsp:cNvPr id="0" name=""/>
        <dsp:cNvSpPr/>
      </dsp:nvSpPr>
      <dsp:spPr>
        <a:xfrm>
          <a:off x="0" y="0"/>
          <a:ext cx="7626304" cy="14867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rgbClr val="C00000"/>
              </a:solidFill>
            </a:rPr>
            <a:t>Art. 66 </a:t>
          </a:r>
          <a:r>
            <a:rPr lang="pt-BR" sz="2200" kern="1200" dirty="0"/>
            <a:t>– Ao </a:t>
          </a:r>
          <a:r>
            <a:rPr lang="pt-BR" sz="2200" b="1" kern="1200" dirty="0"/>
            <a:t>tomar ciência do sinistro ou da iminência de seu acontecimento</a:t>
          </a:r>
          <a:r>
            <a:rPr lang="pt-BR" sz="2200" kern="1200" dirty="0"/>
            <a:t>, com o objetivo de evitar prejuízos à seguradora, o segurado é obrigado a:</a:t>
          </a:r>
          <a:endParaRPr lang="en-US" sz="2200" kern="1200" dirty="0"/>
        </a:p>
      </dsp:txBody>
      <dsp:txXfrm>
        <a:off x="43547" y="43547"/>
        <a:ext cx="5896304" cy="1399699"/>
      </dsp:txXfrm>
    </dsp:sp>
    <dsp:sp modelId="{E36FEE69-395B-4C78-B5BB-02806AD9F5D8}">
      <dsp:nvSpPr>
        <dsp:cNvPr id="0" name=""/>
        <dsp:cNvSpPr/>
      </dsp:nvSpPr>
      <dsp:spPr>
        <a:xfrm>
          <a:off x="638703" y="1757119"/>
          <a:ext cx="7626304" cy="14867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I – </a:t>
          </a:r>
          <a:r>
            <a:rPr lang="pt-BR" sz="2200" b="1" kern="1200" dirty="0">
              <a:solidFill>
                <a:srgbClr val="C00000"/>
              </a:solidFill>
            </a:rPr>
            <a:t>tomar providências </a:t>
          </a:r>
          <a:r>
            <a:rPr lang="pt-BR" sz="2200" kern="1200" dirty="0"/>
            <a:t>necessárias e úteis para evitar ou minorar seus efeitos;</a:t>
          </a:r>
          <a:endParaRPr lang="en-US" sz="2200" kern="1200" dirty="0"/>
        </a:p>
      </dsp:txBody>
      <dsp:txXfrm>
        <a:off x="682250" y="1800666"/>
        <a:ext cx="5934092" cy="1399699"/>
      </dsp:txXfrm>
    </dsp:sp>
    <dsp:sp modelId="{C928460B-CA19-4D53-BB44-3921B6E60482}">
      <dsp:nvSpPr>
        <dsp:cNvPr id="0" name=""/>
        <dsp:cNvSpPr/>
      </dsp:nvSpPr>
      <dsp:spPr>
        <a:xfrm>
          <a:off x="1267873" y="3514239"/>
          <a:ext cx="7626304" cy="14867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II – </a:t>
          </a:r>
          <a:r>
            <a:rPr lang="pt-BR" sz="2200" b="1" kern="1200" dirty="0">
              <a:solidFill>
                <a:srgbClr val="C00000"/>
              </a:solidFill>
            </a:rPr>
            <a:t>avisar prontamente </a:t>
          </a:r>
          <a:r>
            <a:rPr lang="pt-BR" sz="2200" b="1" kern="1200" dirty="0"/>
            <a:t>a seguradora</a:t>
          </a:r>
          <a:r>
            <a:rPr lang="pt-BR" sz="2200" kern="1200" dirty="0"/>
            <a:t>, por qualquer meio idôneo, e seguir suas instruções para a contenção ou salvamento;</a:t>
          </a:r>
          <a:endParaRPr lang="en-US" sz="2200" kern="1200" dirty="0"/>
        </a:p>
      </dsp:txBody>
      <dsp:txXfrm>
        <a:off x="1311420" y="3557786"/>
        <a:ext cx="5943624" cy="1399699"/>
      </dsp:txXfrm>
    </dsp:sp>
    <dsp:sp modelId="{C8700969-0594-48A2-A153-048A2352D4AB}">
      <dsp:nvSpPr>
        <dsp:cNvPr id="0" name=""/>
        <dsp:cNvSpPr/>
      </dsp:nvSpPr>
      <dsp:spPr>
        <a:xfrm>
          <a:off x="1906576" y="5271358"/>
          <a:ext cx="7626304" cy="14867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III </a:t>
          </a:r>
          <a:r>
            <a:rPr lang="pt-BR" sz="2200" kern="1200" dirty="0">
              <a:solidFill>
                <a:srgbClr val="C00000"/>
              </a:solidFill>
            </a:rPr>
            <a:t>– </a:t>
          </a:r>
          <a:r>
            <a:rPr lang="pt-BR" sz="2200" b="1" kern="1200" dirty="0">
              <a:solidFill>
                <a:srgbClr val="C00000"/>
              </a:solidFill>
            </a:rPr>
            <a:t>prestar informações de que disponha sobre o sinistro, suas causas e consequências, sempre que questionado a respeito pela seguradora</a:t>
          </a:r>
          <a:r>
            <a:rPr lang="pt-BR" sz="2200" kern="1200" dirty="0">
              <a:solidFill>
                <a:srgbClr val="C00000"/>
              </a:solidFill>
            </a:rPr>
            <a:t>. </a:t>
          </a:r>
          <a:endParaRPr lang="en-US" sz="2200" kern="1200" dirty="0">
            <a:solidFill>
              <a:srgbClr val="C00000"/>
            </a:solidFill>
          </a:endParaRPr>
        </a:p>
      </dsp:txBody>
      <dsp:txXfrm>
        <a:off x="1950123" y="5314905"/>
        <a:ext cx="5934092" cy="1399699"/>
      </dsp:txXfrm>
    </dsp:sp>
    <dsp:sp modelId="{B6A36D12-5929-4EEF-9C4E-1C37D33078FF}">
      <dsp:nvSpPr>
        <dsp:cNvPr id="0" name=""/>
        <dsp:cNvSpPr/>
      </dsp:nvSpPr>
      <dsp:spPr>
        <a:xfrm>
          <a:off x="6659889" y="1138748"/>
          <a:ext cx="966415" cy="96641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877332" y="1138748"/>
        <a:ext cx="531529" cy="727227"/>
      </dsp:txXfrm>
    </dsp:sp>
    <dsp:sp modelId="{B263EBE4-0546-4018-83E7-4B2EF4EE055E}">
      <dsp:nvSpPr>
        <dsp:cNvPr id="0" name=""/>
        <dsp:cNvSpPr/>
      </dsp:nvSpPr>
      <dsp:spPr>
        <a:xfrm>
          <a:off x="7298592" y="2895868"/>
          <a:ext cx="966415" cy="9664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516035" y="2895868"/>
        <a:ext cx="531529" cy="727227"/>
      </dsp:txXfrm>
    </dsp:sp>
    <dsp:sp modelId="{6526D619-8EFB-4A57-A4A5-36626289A09F}">
      <dsp:nvSpPr>
        <dsp:cNvPr id="0" name=""/>
        <dsp:cNvSpPr/>
      </dsp:nvSpPr>
      <dsp:spPr>
        <a:xfrm>
          <a:off x="7927762" y="4652987"/>
          <a:ext cx="966415" cy="96641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145205" y="4652987"/>
        <a:ext cx="531529" cy="727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1FEF-873E-4DDA-9A18-07F4F6CE791A}" type="datetimeFigureOut">
              <a:rPr lang="pt-BR" smtClean="0"/>
              <a:t>13/10/2025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5BBEB-CFE9-43BB-9728-E7DC49AC33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986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9E5BE0E0-63FD-4926-A876-3339F2F390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</a:defRPr>
            </a:lvl9pPr>
          </a:lstStyle>
          <a:p>
            <a:fld id="{EA9B2928-EC13-46E6-9F93-70879AA8EFC4}" type="slidenum">
              <a:rPr lang="pt-BR" altLang="pt-BR" smtClean="0">
                <a:latin typeface="Arial" panose="020B0604020202020204" pitchFamily="34" charset="0"/>
              </a:rPr>
              <a:pPr/>
              <a:t>4</a:t>
            </a:fld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A660B884-7917-464E-8634-428C0A31E2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5F3BA456-F915-4093-9BB9-37FF90BBE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A5BBEB-CFE9-43BB-9728-E7DC49AC332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21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A5850-638D-4B0E-879C-9F4ACB7BD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BE07E7-B251-4782-A414-1A471F3E6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4404CA-47D2-4FA0-8303-9937CD9A9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573E-A887-4168-AE2F-F58CF1EC596D}" type="datetime1">
              <a:rPr lang="pt-BR" smtClean="0"/>
              <a:t>13/10/2025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BC9667-E8C5-4E5E-B700-6B622207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72353C-57A6-4380-B5A2-9D152ED2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82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F1412-53BE-4034-9638-51F25E4C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373E5B-7C4D-43EC-9B8B-BE9D474E4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D41DFD-DA0D-4DFB-A833-174E08A3F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1699-72E0-4933-AFAB-46C792E23E5B}" type="datetime1">
              <a:rPr lang="pt-BR" smtClean="0"/>
              <a:t>13/10/2025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EEE140-058A-4277-AF63-D856F3C87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EC2FC1-5A47-4FCF-B902-27EC187C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73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F7331-5E56-49C2-86EA-DC9CE32FA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429968-1477-4495-9100-2B0671598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BE265E-7F1A-4C1D-833C-89EFC7031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8326-8B35-4D2E-9665-448437AC316C}" type="datetime1">
              <a:rPr lang="pt-BR" smtClean="0"/>
              <a:t>13/10/2025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342224-0843-4265-A856-65624D15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259E34-8F63-4021-8EC5-E014AA4B3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22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9B004-D129-4E65-AD54-235B8279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9B7FF5-403C-4734-83F5-1143DA5DC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F9089A-C493-4CB2-A55A-20AC79842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AA134F-BB9A-4193-B2FB-3DB2E916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B4D0-2CF7-4E55-BE15-3519E7B5E82D}" type="datetime1">
              <a:rPr lang="pt-BR" smtClean="0"/>
              <a:t>13/10/2025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8EC873-96E7-45D2-AFD8-8D148DEE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CF5121-CFDB-47BB-BA10-66C2B5A9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17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BE898-F73E-4C9D-B2B3-C8603922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ED1A1B-1ABA-4953-ABA0-CC0A72133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B60C4C-6D03-4715-8C41-DC69AC9DF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1D076A-C6E0-488A-AADD-486AA8D2F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3E3AF10-DA94-4AE2-886E-81D402725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8557FF-DAFB-430E-9E43-FEE0AF01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99B1-DDCD-4D6D-B6FB-A39BDF80FEF4}" type="datetime1">
              <a:rPr lang="pt-BR" smtClean="0"/>
              <a:t>13/10/2025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06E9D9-2920-4A69-BD72-D98CAFDE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20EAE00-A104-4CF4-B447-1DB48D006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93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42CB4-A0AA-44AE-91DB-6293594C4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611E02-E7AC-4935-906B-DBB119DEB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D75-E58F-4CAC-B29C-986766AEC220}" type="datetime1">
              <a:rPr lang="pt-BR" smtClean="0"/>
              <a:t>13/10/2025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892888-4A36-4F41-970D-2294C7349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7E747D9-EA72-4D5C-A3D2-779B3BEC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53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163BFF7-246E-475D-859E-5F42EBFEF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098A-7580-4BFA-AC3B-32283101EBB3}" type="datetime1">
              <a:rPr lang="pt-BR" smtClean="0"/>
              <a:t>13/10/2025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36792D5-696A-44A1-90DB-0C13DC125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94D4ED6-239C-4E3F-950B-57653E74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7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3F61E-AAA5-4787-A256-A4116215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A3369A-E845-4FAC-A5B9-F91A41C9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6B81DF-25AD-468B-9F39-17413BF77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056E96-C16F-4890-B7DE-AE4F1CF44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1BDC7-DD94-4AEF-A95A-96E046122113}" type="datetime1">
              <a:rPr lang="pt-BR" smtClean="0"/>
              <a:t>13/10/2025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273AA6-4FEA-4A85-BE2D-72D708ED9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692B7F-4AB1-494C-AE07-CCBA7492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2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7E6A9-EF4A-4CC7-90D7-9DD8598FE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B5E5A0B-2647-4337-9670-3B5F645B7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3F7482-1178-48FD-84BD-28972276E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68167D-B7AF-4BF5-A82B-D58656F0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7B02-888F-4D54-82EA-55F5F9785656}" type="datetime1">
              <a:rPr lang="pt-BR" smtClean="0"/>
              <a:t>13/10/2025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78889C-EF29-4F4B-9DB1-FEAB09F51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15D6A2-DD1A-4C47-BC9C-ECE1CF0F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73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4C3F9D-E167-42B8-9499-37AEF2D8C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53DA16-8CF1-47B1-998B-919C06903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DF9222-58C8-4962-995E-565D9CFA7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A20B-F5BA-42F7-8823-047DE1E3AB38}" type="datetime1">
              <a:rPr lang="pt-BR" smtClean="0"/>
              <a:t>13/10/2025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74A89F-C2E4-4246-BB03-A57F5CF9A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7462F0-4794-4D90-B8A6-E3BF101EA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556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986167-D2D5-40A6-A724-889AF7D3F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19031D5-9BAF-416C-BB84-612D3A5B3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DBCD9-DA45-4612-A614-AB01523A7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E2E2-4C4E-4521-AF7B-647B7A43BAE9}" type="datetime1">
              <a:rPr lang="pt-BR" smtClean="0"/>
              <a:t>13/10/2025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73D8CC-5F06-427A-A4DF-1010D7C9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C95F0E-8FB2-4DF4-8C18-E099F889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7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08563B-A0C2-484E-A8D1-80B07274A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2C8136-9900-44D5-972A-576D9E452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B82C9D-21EA-448A-B4B5-8F3857EB9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0CBD0-E2A9-4A8B-97D0-DA1936163FFA}" type="datetime1">
              <a:rPr lang="pt-BR" smtClean="0"/>
              <a:t>13/10/2025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7A724C-9AB8-4A95-870D-1A2C819FC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548EB6-132C-44F8-9D69-630C101B3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4CD17-EB6C-4753-86D4-05C283C06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69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angelicacarlini@carliniadvogados.com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13CAF6-873E-4442-9051-D8B2750CD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936171"/>
            <a:ext cx="4747280" cy="3019141"/>
          </a:xfrm>
        </p:spPr>
        <p:txBody>
          <a:bodyPr anchor="b">
            <a:normAutofit/>
          </a:bodyPr>
          <a:lstStyle/>
          <a:p>
            <a:pPr algn="l"/>
            <a:r>
              <a:rPr lang="pt-BR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NOVO MARCO LEGAL DE SEGUROS</a:t>
            </a:r>
            <a:br>
              <a:rPr lang="pt-BR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4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LEI 15.040 DE 2024.</a:t>
            </a:r>
            <a:br>
              <a:rPr lang="pt-BR" sz="4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t-BR" sz="44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266DD1-CF77-41E3-AA3C-396E84589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4756265"/>
            <a:ext cx="4393278" cy="1244483"/>
          </a:xfrm>
        </p:spPr>
        <p:txBody>
          <a:bodyPr anchor="t">
            <a:normAutofit/>
          </a:bodyPr>
          <a:lstStyle/>
          <a:p>
            <a:pPr algn="l"/>
            <a:r>
              <a:rPr lang="pt-BR" sz="2000" b="1" dirty="0">
                <a:solidFill>
                  <a:srgbClr val="FFFFFF"/>
                </a:solidFill>
              </a:rPr>
              <a:t>Prof.ª Dra. ANGÉLICA CARLINI</a:t>
            </a:r>
          </a:p>
          <a:p>
            <a:pPr algn="l"/>
            <a:r>
              <a:rPr lang="pt-BR" sz="2000" b="1" dirty="0">
                <a:solidFill>
                  <a:srgbClr val="FFFFFF"/>
                </a:solidFill>
              </a:rPr>
              <a:t>OUTUBRO DE 2025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B01CA2-2CAC-A44C-5C4E-9673E5591B2F}"/>
              </a:ext>
            </a:extLst>
          </p:cNvPr>
          <p:cNvSpPr txBox="1"/>
          <p:nvPr/>
        </p:nvSpPr>
        <p:spPr>
          <a:xfrm>
            <a:off x="6907154" y="3032661"/>
            <a:ext cx="38908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4400" b="1" dirty="0">
              <a:solidFill>
                <a:srgbClr val="C0000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ACBA90-5834-013E-8A1E-EC47BA987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613" y="1860332"/>
            <a:ext cx="3415070" cy="309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53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EC77B-A688-47DA-87A5-AACCCFBA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ROTEIRO DE TRABALHO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F88E4C-9B31-2A47-151E-BAF2677C8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408"/>
            <a:ext cx="10515600" cy="488730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Interpretação – boa-fé e confiança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Art. 17 – agravamento de risco nos seguros de vida e integridade física.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Art. 37 – Intervenientes no Contrato –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Art. 49 – prazo para cientificar a recusa da proposta.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Art. 66 – Sinistro – regulação e liquidação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Art. 118 – Carência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Art. 120 – Suicídio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Saúde Suplementar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97222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9BE0A6-254E-08EA-13AA-27F6A0622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33" y="683172"/>
            <a:ext cx="11527436" cy="53497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t-BR" sz="4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Artigo 1º - Pelo contrato de seguro, a seguradora se obriga, mediante pagamento do prêmio equivalente, a </a:t>
            </a:r>
            <a:r>
              <a:rPr lang="pt-BR" sz="4800" b="1" u="sng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garantir</a:t>
            </a:r>
            <a:r>
              <a:rPr lang="pt-BR" sz="4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800" b="1" u="sng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interesse legítimo</a:t>
            </a:r>
            <a:r>
              <a:rPr lang="pt-BR" sz="4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segurado ou do beneficiário contra </a:t>
            </a:r>
            <a:r>
              <a:rPr lang="pt-BR" sz="4800" b="1" u="sng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riscos predeterminados.</a:t>
            </a:r>
            <a:endParaRPr lang="pt-BR" sz="4800" b="1" u="sng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0206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9" name="Rectangle 14848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113A7501-8282-45D8-8771-C66A3C8B9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pt-BR" sz="4000" b="1" dirty="0">
                <a:solidFill>
                  <a:srgbClr val="C00000"/>
                </a:solidFill>
                <a:latin typeface="+mn-lt"/>
                <a:cs typeface="Arial" pitchFamily="34" charset="0"/>
              </a:rPr>
              <a:t>INTERESSE LEGÍTIMO</a:t>
            </a:r>
          </a:p>
        </p:txBody>
      </p:sp>
      <p:graphicFrame>
        <p:nvGraphicFramePr>
          <p:cNvPr id="148485" name="Rectangle 3">
            <a:extLst>
              <a:ext uri="{FF2B5EF4-FFF2-40B4-BE49-F238E27FC236}">
                <a16:creationId xmlns:a16="http://schemas.microsoft.com/office/drawing/2014/main" id="{E7002385-2F5D-FA95-B896-647FF2CC3C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170623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D1C4AE-A157-E33E-E52C-91998DCB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6323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rgbClr val="C00000"/>
                </a:solidFill>
                <a:latin typeface="+mn-lt"/>
              </a:rPr>
              <a:t>DIRETRIZES PARA INTERPRETAÇÃO DOS CONTRATOS DE SEGUROS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AAEEAE-A865-C387-AF2F-532B8A0CC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448"/>
            <a:ext cx="10515600" cy="5021427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rgbClr val="002060"/>
                </a:solidFill>
              </a:rPr>
              <a:t>Fundamentos da operação de seguros: </a:t>
            </a:r>
            <a:r>
              <a:rPr lang="pt-BR" b="1" dirty="0">
                <a:solidFill>
                  <a:srgbClr val="C00000"/>
                </a:solidFill>
              </a:rPr>
              <a:t>MUTUALISMO e BOA-FÉ</a:t>
            </a:r>
            <a:r>
              <a:rPr lang="pt-BR" b="1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rgbClr val="C00000"/>
                </a:solidFill>
              </a:rPr>
              <a:t>BOA-FÉ </a:t>
            </a:r>
            <a:r>
              <a:rPr lang="pt-BR" b="1" dirty="0">
                <a:solidFill>
                  <a:srgbClr val="002060"/>
                </a:solidFill>
              </a:rPr>
              <a:t>– deveres anexos = construção da confiança.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rgbClr val="C00000"/>
                </a:solidFill>
              </a:rPr>
              <a:t>CONFIANÇA</a:t>
            </a:r>
            <a:r>
              <a:rPr lang="pt-BR" b="1" dirty="0">
                <a:solidFill>
                  <a:srgbClr val="002060"/>
                </a:solidFill>
              </a:rPr>
              <a:t> = contrato de colaboração – as partes têm deveres recíprocos.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rgbClr val="C00000"/>
                </a:solidFill>
              </a:rPr>
              <a:t>Seguros de CONSUMO </a:t>
            </a:r>
            <a:r>
              <a:rPr lang="pt-BR" b="1" dirty="0">
                <a:solidFill>
                  <a:srgbClr val="002060"/>
                </a:solidFill>
              </a:rPr>
              <a:t>– Lei 8.078, de 1990 e Lei 15.040, de 2024.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b="1" dirty="0">
                <a:solidFill>
                  <a:srgbClr val="C00000"/>
                </a:solidFill>
              </a:rPr>
              <a:t>Seguros de PROFISSIONAIS </a:t>
            </a:r>
            <a:r>
              <a:rPr lang="pt-BR" b="1" dirty="0">
                <a:solidFill>
                  <a:srgbClr val="002060"/>
                </a:solidFill>
              </a:rPr>
              <a:t>– Livre iniciativa e Livre Concorrência e Lei de Liberdade Econômica – LLE.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629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7A844D-8EE8-9B30-C350-EA0423EA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pt-BR" b="1" dirty="0">
                <a:solidFill>
                  <a:srgbClr val="C00000"/>
                </a:solidFill>
                <a:latin typeface="+mn-lt"/>
              </a:rPr>
              <a:t>DA INTERPRETAÇÃO DO CONTRATO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11E88849-9495-1BC5-616B-7E54E7C422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259564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6377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04041-59A6-A57F-F30A-EC5B91F23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rgbClr val="C00000"/>
                </a:solidFill>
                <a:latin typeface="+mn-lt"/>
              </a:rPr>
              <a:t>AGRAVAMENTO DE RISCOS NOS SEGUROS DE VIDA E INTEGRIDADE FÍSICA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E298D3-37EC-9A21-CF37-4DA13BCE4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solidFill>
                  <a:srgbClr val="002060"/>
                </a:solidFill>
              </a:rPr>
              <a:t>Art. 17 – Nos seguros sobre a vida ou a integridade física, mesmo em caso de relevante agravamento do risco, a seguradora somente poderá cobrar a diferença de prêmio.</a:t>
            </a:r>
          </a:p>
          <a:p>
            <a:pPr>
              <a:lnSpc>
                <a:spcPct val="200000"/>
              </a:lnSpc>
            </a:pPr>
            <a:r>
              <a:rPr lang="pt-BR" b="1" dirty="0">
                <a:solidFill>
                  <a:srgbClr val="C00000"/>
                </a:solidFill>
              </a:rPr>
              <a:t>Interesse legítimo?</a:t>
            </a:r>
          </a:p>
          <a:p>
            <a:pPr>
              <a:lnSpc>
                <a:spcPct val="200000"/>
              </a:lnSpc>
            </a:pPr>
            <a:r>
              <a:rPr lang="pt-BR" b="1" dirty="0">
                <a:solidFill>
                  <a:srgbClr val="C00000"/>
                </a:solidFill>
              </a:rPr>
              <a:t>Boa-fé?</a:t>
            </a:r>
          </a:p>
        </p:txBody>
      </p:sp>
    </p:spTree>
    <p:extLst>
      <p:ext uri="{BB962C8B-B14F-4D97-AF65-F5344CB8AC3E}">
        <p14:creationId xmlns:p14="http://schemas.microsoft.com/office/powerpoint/2010/main" val="3094341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E5DE48-42AC-3867-1DF1-BFA3A0984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256"/>
            <a:ext cx="10515600" cy="5360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+mn-lt"/>
              </a:rPr>
              <a:t>ART. 37 – INTERVENIENTES NO CONTRATO</a:t>
            </a:r>
            <a:endParaRPr lang="pt-BR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11BE94-981E-8531-30D4-57BF96AF1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313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Art. 37 – Os intervenientes são obrigados a agir com lealdade e boa-fé e prestar informações completas e verídicas sobre todas as questões envolvendo a formação e execução do contrato.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Quem são </a:t>
            </a:r>
            <a:r>
              <a:rPr lang="pt-BR" b="1" dirty="0">
                <a:solidFill>
                  <a:srgbClr val="C00000"/>
                </a:solidFill>
              </a:rPr>
              <a:t>os intervenientes? Expressão nova.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C00000"/>
                </a:solidFill>
              </a:rPr>
              <a:t>São: segurados, seguradores, corretores de seguro, estipulantes, beneficiários e todos aqueles que, de forma direta ou indireta, interveem nas relações contratuais de seguro (sindicantes, liquidantes e outros prestadores de serviços)</a:t>
            </a:r>
          </a:p>
        </p:txBody>
      </p:sp>
    </p:spTree>
    <p:extLst>
      <p:ext uri="{BB962C8B-B14F-4D97-AF65-F5344CB8AC3E}">
        <p14:creationId xmlns:p14="http://schemas.microsoft.com/office/powerpoint/2010/main" val="3257230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0A51D6-4DFB-49A5-5B70-975DF68B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5606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rgbClr val="C00000"/>
                </a:solidFill>
                <a:latin typeface="+mn-lt"/>
              </a:rPr>
              <a:t>ARTIGO 49 – PRAZO PARA A RECUSA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B0A95B-8A70-9608-F311-8E9D9C20F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641" y="1334814"/>
            <a:ext cx="10993821" cy="529721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srgbClr val="002060"/>
                </a:solidFill>
              </a:rPr>
              <a:t>Art. 49. Recebida a proposta, </a:t>
            </a:r>
            <a:r>
              <a:rPr lang="pt-BR" sz="2400" b="1" dirty="0">
                <a:solidFill>
                  <a:srgbClr val="C00000"/>
                </a:solidFill>
              </a:rPr>
              <a:t>a seguradora terá o prazo máximo de 25 (vinte e cinco) dias para cientificar sua recusa ao proponente, ao final do qual será considerada aceita.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srgbClr val="002060"/>
                </a:solidFill>
              </a:rPr>
              <a:t>§ 1º </a:t>
            </a:r>
            <a:r>
              <a:rPr lang="pt-BR" sz="2400" b="1" dirty="0">
                <a:solidFill>
                  <a:srgbClr val="C00000"/>
                </a:solidFill>
              </a:rPr>
              <a:t>Considera-se igualmente aceita a proposta pela prática de atos inequívocos, tais como o recebimento total ou parcial do prêmio ou sua cobrança pela seguradora.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srgbClr val="002060"/>
                </a:solidFill>
              </a:rPr>
              <a:t>§ 2º </a:t>
            </a:r>
            <a:r>
              <a:rPr lang="pt-BR" sz="2400" b="1" dirty="0">
                <a:solidFill>
                  <a:srgbClr val="002060"/>
                </a:solidFill>
              </a:rPr>
              <a:t>A seguradora poderá </a:t>
            </a:r>
            <a:r>
              <a:rPr lang="pt-BR" sz="2400" b="1" dirty="0">
                <a:solidFill>
                  <a:srgbClr val="C00000"/>
                </a:solidFill>
              </a:rPr>
              <a:t>solicitar esclarecimentos ou produção de exames periciais</a:t>
            </a:r>
            <a:r>
              <a:rPr lang="pt-BR" sz="2400" b="1" dirty="0">
                <a:solidFill>
                  <a:srgbClr val="002060"/>
                </a:solidFill>
              </a:rPr>
              <a:t>, e o prazo para a recusa terá novo início, a partir do atendimento da solicitação ou da conclusão do exame pericial.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srgbClr val="002060"/>
                </a:solidFill>
              </a:rPr>
              <a:t>§ 3º Em qualquer hipótese, </a:t>
            </a:r>
            <a:r>
              <a:rPr lang="pt-BR" sz="2400" b="1" dirty="0">
                <a:solidFill>
                  <a:srgbClr val="C00000"/>
                </a:solidFill>
              </a:rPr>
              <a:t>para a validade da recusa, a seguradora deverá comunicar sua justificativa ao proponente.</a:t>
            </a:r>
          </a:p>
          <a:p>
            <a:endParaRPr lang="pt-B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74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466FCC-26A6-AD0C-513D-472AAABEC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A9F916-338B-2CE3-25BD-9DBE7A87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6" y="1252728"/>
            <a:ext cx="2120040" cy="4768815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pt-BR" sz="3200" b="1" dirty="0">
                <a:solidFill>
                  <a:srgbClr val="C00000"/>
                </a:solidFill>
                <a:latin typeface="+mn-lt"/>
              </a:rPr>
              <a:t>AVISO DE  SINISTRO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D84287C0-8415-E757-FB68-94C8EC8D4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5701228"/>
              </p:ext>
            </p:extLst>
          </p:nvPr>
        </p:nvGraphicFramePr>
        <p:xfrm>
          <a:off x="2543505" y="1"/>
          <a:ext cx="9532881" cy="675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3926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9EFF8-47A6-96F2-3C8E-E9A05BBB4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462"/>
            <a:ext cx="10515600" cy="68590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+mn-lt"/>
              </a:rPr>
              <a:t>ART. 118 – CARÊNCIA E PREEXISTÊNCIA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BB2593-4089-7ADA-34F5-6D4EB4407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051034"/>
            <a:ext cx="11403725" cy="5591504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pt-BR" sz="3400" b="1" dirty="0">
                <a:solidFill>
                  <a:srgbClr val="C00000"/>
                </a:solidFill>
              </a:rPr>
              <a:t>Art. 118. </a:t>
            </a:r>
            <a:r>
              <a:rPr lang="pt-BR" sz="3400" dirty="0">
                <a:solidFill>
                  <a:srgbClr val="002060"/>
                </a:solidFill>
              </a:rPr>
              <a:t>Nos seguros sobre a vida própria para o caso de morte e sobre a integridade física própria para o caso de invalidez por doença, </a:t>
            </a:r>
            <a:r>
              <a:rPr lang="pt-BR" sz="3400" b="1" dirty="0">
                <a:solidFill>
                  <a:srgbClr val="002060"/>
                </a:solidFill>
              </a:rPr>
              <a:t>é lícito estipular-se prazo de carência, durante o qual a seguradora não responde pela ocorrência do sinistro.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pt-BR" sz="3400" dirty="0">
                <a:solidFill>
                  <a:srgbClr val="002060"/>
                </a:solidFill>
              </a:rPr>
              <a:t>§ 1º </a:t>
            </a:r>
            <a:r>
              <a:rPr lang="pt-BR" sz="3400" b="1" dirty="0">
                <a:solidFill>
                  <a:srgbClr val="C00000"/>
                </a:solidFill>
              </a:rPr>
              <a:t>O prazo de carência não pode ser convencionado quando se tratar de renovação ou de substituição de contrato existente, ainda que seja outra a seguradora.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pt-BR" sz="3400" dirty="0">
                <a:solidFill>
                  <a:srgbClr val="002060"/>
                </a:solidFill>
              </a:rPr>
              <a:t>§ 2º O prazo de carência </a:t>
            </a:r>
            <a:r>
              <a:rPr lang="pt-BR" sz="3400" b="1" dirty="0">
                <a:solidFill>
                  <a:srgbClr val="C00000"/>
                </a:solidFill>
              </a:rPr>
              <a:t>não pode ser pactuado de forma a tornar inócua a garantia e em nenhum caso pode exceder a metade da vigência do contrato.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pt-BR" sz="3400" dirty="0">
                <a:solidFill>
                  <a:srgbClr val="002060"/>
                </a:solidFill>
              </a:rPr>
              <a:t>§ 3º Ocorrendo o </a:t>
            </a:r>
            <a:r>
              <a:rPr lang="pt-BR" sz="3400" b="1" dirty="0">
                <a:solidFill>
                  <a:srgbClr val="C00000"/>
                </a:solidFill>
              </a:rPr>
              <a:t>sinistro no prazo de carência, legal ou contratual</a:t>
            </a:r>
            <a:r>
              <a:rPr lang="pt-BR" sz="3400" dirty="0">
                <a:solidFill>
                  <a:srgbClr val="002060"/>
                </a:solidFill>
              </a:rPr>
              <a:t>, a seguradora é obrigada a </a:t>
            </a:r>
            <a:r>
              <a:rPr lang="pt-BR" sz="3400" b="1" dirty="0">
                <a:solidFill>
                  <a:srgbClr val="C00000"/>
                </a:solidFill>
              </a:rPr>
              <a:t>entregar ao segurado ou ao beneficiário o valor do prêmio pago, ou a reserva matemática,</a:t>
            </a:r>
            <a:r>
              <a:rPr lang="pt-BR" sz="3400" dirty="0">
                <a:solidFill>
                  <a:srgbClr val="002060"/>
                </a:solidFill>
              </a:rPr>
              <a:t> se houver.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pt-BR" sz="3400" dirty="0">
                <a:solidFill>
                  <a:srgbClr val="002060"/>
                </a:solidFill>
              </a:rPr>
              <a:t>§ 4º </a:t>
            </a:r>
            <a:r>
              <a:rPr lang="pt-BR" sz="3400" b="1" dirty="0">
                <a:solidFill>
                  <a:srgbClr val="002060"/>
                </a:solidFill>
              </a:rPr>
              <a:t>Convencionada a carência, a seguradora não poderá negar o pagamento do capital sob a alegação de preexistência de estado patológico.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836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3BA939-3D90-2097-B16C-AB3719F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>
              <a:spcBef>
                <a:spcPts val="0"/>
              </a:spcBef>
            </a:pPr>
            <a:r>
              <a:rPr lang="pt-BR" sz="3400" b="1" dirty="0">
                <a:solidFill>
                  <a:srgbClr val="FFFFFF"/>
                </a:solidFill>
                <a:latin typeface="+mn-lt"/>
              </a:rPr>
              <a:t>SUICÍDIO – COMPLICOU!!!!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00E0494A-3EEA-0C7B-E33C-33EEB161C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669" y="168166"/>
            <a:ext cx="7798676" cy="6558455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002060"/>
                </a:solidFill>
                <a:latin typeface="+mn-lt"/>
              </a:rPr>
              <a:t>Art. 120. O beneficiário não terá direito ao recebimento do capital segurado quando o </a:t>
            </a:r>
            <a:r>
              <a:rPr lang="pt-BR" sz="2400" b="1" dirty="0">
                <a:solidFill>
                  <a:srgbClr val="C00000"/>
                </a:solidFill>
                <a:highlight>
                  <a:srgbClr val="FFFF00"/>
                </a:highlight>
                <a:latin typeface="+mn-lt"/>
              </a:rPr>
              <a:t>suicídio voluntário</a:t>
            </a:r>
            <a:r>
              <a:rPr lang="pt-BR" sz="2400" b="1" dirty="0">
                <a:solidFill>
                  <a:srgbClr val="00206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pt-BR" sz="2400" b="1" dirty="0">
                <a:solidFill>
                  <a:srgbClr val="002060"/>
                </a:solidFill>
                <a:latin typeface="+mn-lt"/>
              </a:rPr>
              <a:t>ocorrer antes de completados 2 anos de vigência do seguro de vida.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C00000"/>
                </a:solidFill>
                <a:latin typeface="+mn-lt"/>
              </a:rPr>
              <a:t>§ 1º. </a:t>
            </a:r>
            <a:r>
              <a:rPr lang="pt-BR" sz="2400" b="1" dirty="0">
                <a:solidFill>
                  <a:srgbClr val="002060"/>
                </a:solidFill>
                <a:latin typeface="+mn-lt"/>
              </a:rPr>
              <a:t>Quando o segurado aumentar o capital, o beneficiário não terá direito à quantia acrescida se ocorrer o suicídio no prazo previsto no caput.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002060"/>
                </a:solidFill>
                <a:latin typeface="+mn-lt"/>
              </a:rPr>
              <a:t>§2º. É vedad</a:t>
            </a:r>
            <a:r>
              <a:rPr lang="pt-BR" sz="2400" b="1" dirty="0">
                <a:solidFill>
                  <a:srgbClr val="002060"/>
                </a:solidFill>
              </a:rPr>
              <a:t>o</a:t>
            </a:r>
            <a:r>
              <a:rPr lang="pt-BR" sz="2400" b="1" dirty="0">
                <a:solidFill>
                  <a:srgbClr val="002060"/>
                </a:solidFill>
                <a:latin typeface="+mn-lt"/>
              </a:rPr>
              <a:t> novo prazo de carência em renovação e substituição mesmo em outra seguradora.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002060"/>
                </a:solidFill>
                <a:latin typeface="+mn-lt"/>
              </a:rPr>
              <a:t>§3º Suicídio em razão de </a:t>
            </a:r>
            <a:r>
              <a:rPr lang="pt-BR" sz="2400" b="1" dirty="0">
                <a:solidFill>
                  <a:srgbClr val="C00000"/>
                </a:solidFill>
                <a:latin typeface="+mn-lt"/>
              </a:rPr>
              <a:t>grave ameaça ou de legítima defesa de terceiro</a:t>
            </a:r>
            <a:r>
              <a:rPr lang="pt-BR" sz="2400" b="1" dirty="0">
                <a:solidFill>
                  <a:srgbClr val="002060"/>
                </a:solidFill>
                <a:latin typeface="+mn-lt"/>
              </a:rPr>
              <a:t> não está compreendido no prazo de carência.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C00000"/>
                </a:solidFill>
                <a:latin typeface="+mn-lt"/>
              </a:rPr>
              <a:t>§ 4º </a:t>
            </a:r>
            <a:r>
              <a:rPr lang="pt-BR" sz="2400" b="1" dirty="0">
                <a:solidFill>
                  <a:srgbClr val="C00000"/>
                </a:solidFill>
                <a:highlight>
                  <a:srgbClr val="FFFF00"/>
                </a:highlight>
                <a:latin typeface="+mn-lt"/>
              </a:rPr>
              <a:t>É nula a cláusula de exclusão de suicídio de qualquer espécie.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C00000"/>
                </a:solidFill>
                <a:latin typeface="+mn-lt"/>
              </a:rPr>
              <a:t>§ </a:t>
            </a:r>
            <a:r>
              <a:rPr lang="pt-BR" sz="2400" b="1" dirty="0">
                <a:solidFill>
                  <a:srgbClr val="002060"/>
                </a:solidFill>
                <a:latin typeface="+mn-lt"/>
              </a:rPr>
              <a:t>5º Suicídio no prazo de carência dá direito à devolução da reserva matemática formada.</a:t>
            </a:r>
          </a:p>
        </p:txBody>
      </p:sp>
    </p:spTree>
    <p:extLst>
      <p:ext uri="{BB962C8B-B14F-4D97-AF65-F5344CB8AC3E}">
        <p14:creationId xmlns:p14="http://schemas.microsoft.com/office/powerpoint/2010/main" val="3622396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24B09-168E-E0DB-B68D-B985E2933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1013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+mn-lt"/>
              </a:rPr>
              <a:t>SAÚDE SUPLEMENTAR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9576AC-D0EB-E03A-59D0-2E399F72B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29" y="1240221"/>
            <a:ext cx="10962288" cy="5423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dirty="0">
                <a:solidFill>
                  <a:srgbClr val="002060"/>
                </a:solidFill>
              </a:rPr>
              <a:t>A Lei 15.040, de 2024, não se aplica diretamente às relações contratuais de saúde suplementar.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b="1" dirty="0">
                <a:solidFill>
                  <a:srgbClr val="C00000"/>
                </a:solidFill>
              </a:rPr>
              <a:t>Mas poderá ser aplicada de forma subsidiária! Especialmente na proteção dos consumidores!!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Os consumidores de saúde suplementar precisam de maior proteção? Não! </a:t>
            </a:r>
            <a:r>
              <a:rPr lang="pt-BR" dirty="0">
                <a:solidFill>
                  <a:srgbClr val="002060"/>
                </a:solidFill>
              </a:rPr>
              <a:t>Mas precisam de maior quantidade de informações e de preparo para o consumo de um serviço tão específico!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dirty="0" err="1">
                <a:solidFill>
                  <a:srgbClr val="002060"/>
                </a:solidFill>
              </a:rPr>
              <a:t>NIPs</a:t>
            </a:r>
            <a:r>
              <a:rPr lang="pt-BR" dirty="0">
                <a:solidFill>
                  <a:srgbClr val="002060"/>
                </a:solidFill>
              </a:rPr>
              <a:t>, Fraudes....são fruto, muita vezes, de incompreensão!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Agenda da saúde suplementar </a:t>
            </a:r>
            <a:r>
              <a:rPr lang="pt-BR" dirty="0">
                <a:solidFill>
                  <a:srgbClr val="002060"/>
                </a:solidFill>
              </a:rPr>
              <a:t>– compartilhamento de riscos em medicação de alto custo, formação de médicos para saúde suplementar e diálogo com o setor público e com a academia.</a:t>
            </a:r>
          </a:p>
        </p:txBody>
      </p:sp>
    </p:spTree>
    <p:extLst>
      <p:ext uri="{BB962C8B-B14F-4D97-AF65-F5344CB8AC3E}">
        <p14:creationId xmlns:p14="http://schemas.microsoft.com/office/powerpoint/2010/main" val="2240240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884D2-B36B-FC69-7225-7916CCA6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C00000"/>
                </a:solidFill>
                <a:latin typeface="+mn-lt"/>
              </a:rPr>
              <a:t>O QUE REALMENTE DEVEMOS TER PRESENTE EM NOSSO DIA A DIA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27403F-F407-EE8B-3B58-7285E2A79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Não existem leis perfeitas</a:t>
            </a:r>
            <a:r>
              <a:rPr lang="pt-BR" dirty="0">
                <a:solidFill>
                  <a:srgbClr val="002060"/>
                </a:solidFill>
              </a:rPr>
              <a:t>. </a:t>
            </a:r>
            <a:r>
              <a:rPr lang="pt-BR" i="1" dirty="0">
                <a:solidFill>
                  <a:srgbClr val="002060"/>
                </a:solidFill>
              </a:rPr>
              <a:t>Com o andar da carroça, as melancias se ajeitam.....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solidFill>
                  <a:srgbClr val="002060"/>
                </a:solidFill>
              </a:rPr>
              <a:t>Ainda não temos a regulação do Conselho Nacional de Seguros Privados – CNSP e nem da Superintendência de Seguros Privados – SUSEP.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C00000"/>
                </a:solidFill>
              </a:rPr>
              <a:t>O tratamento correto e diligente com o consumidor segue sendo o principal aspecto das relações segurador/segurado.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259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86279BE-EF10-45CF-96A5-9A4DD1723E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0732" y="672662"/>
            <a:ext cx="9858702" cy="55074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Quando a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gente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acha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que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tem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todas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as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respostas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vem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a vida e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muda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todas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 as </a:t>
            </a:r>
            <a:r>
              <a:rPr lang="en-US" sz="4000" b="1" i="1" kern="1200" dirty="0" err="1">
                <a:solidFill>
                  <a:srgbClr val="FFFFFF"/>
                </a:solidFill>
                <a:latin typeface="+mn-lt"/>
              </a:rPr>
              <a:t>perguntas</a:t>
            </a: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.</a:t>
            </a:r>
            <a:br>
              <a:rPr lang="en-US" sz="4000" b="1" i="1" kern="1200" dirty="0">
                <a:solidFill>
                  <a:srgbClr val="FFFFFF"/>
                </a:solidFill>
                <a:latin typeface="+mn-lt"/>
              </a:rPr>
            </a:br>
            <a:r>
              <a:rPr lang="en-US" sz="4000" b="1" i="1" kern="1200" dirty="0">
                <a:solidFill>
                  <a:srgbClr val="FFFFFF"/>
                </a:solidFill>
                <a:latin typeface="+mn-lt"/>
              </a:rPr>
              <a:t>L</a:t>
            </a:r>
            <a:r>
              <a:rPr lang="en-US" sz="4000" b="1" i="1" dirty="0">
                <a:solidFill>
                  <a:srgbClr val="FFFFFF"/>
                </a:solidFill>
                <a:latin typeface="+mn-lt"/>
              </a:rPr>
              <a:t>uis Fernando Veríssimo</a:t>
            </a:r>
            <a:endParaRPr lang="en-US" sz="4000" b="1" i="1" kern="12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8800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86249-1EA9-45D1-8372-2B64B9A01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2578"/>
            <a:ext cx="10515600" cy="1325563"/>
          </a:xfrm>
        </p:spPr>
        <p:txBody>
          <a:bodyPr/>
          <a:lstStyle/>
          <a:p>
            <a:r>
              <a:rPr lang="pt-BR" sz="4800" b="1" dirty="0">
                <a:solidFill>
                  <a:srgbClr val="C00000"/>
                </a:solidFill>
                <a:latin typeface="+mn-lt"/>
              </a:rPr>
              <a:t>Dúvidas??????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62C0DA7-1F62-40C4-8F28-9F1879FEF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5000" y="136525"/>
            <a:ext cx="4738800" cy="654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41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FB68E-3F03-413F-BC63-C7F5F3A5D5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247172"/>
            <a:ext cx="10515600" cy="436365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C00000"/>
                </a:solidFill>
                <a:latin typeface="+mn-lt"/>
              </a:rPr>
              <a:t>MUITO OBRIGADA! </a:t>
            </a:r>
            <a:br>
              <a:rPr lang="pt-BR" b="1" dirty="0">
                <a:solidFill>
                  <a:srgbClr val="C00000"/>
                </a:solidFill>
                <a:latin typeface="+mn-lt"/>
              </a:rPr>
            </a:br>
            <a:r>
              <a:rPr lang="pt-BR" b="1" dirty="0">
                <a:solidFill>
                  <a:srgbClr val="C00000"/>
                </a:solidFill>
                <a:latin typeface="+mn-lt"/>
                <a:hlinkClick r:id="rId2"/>
              </a:rPr>
              <a:t>angelicacarlini@carliniadvogados.com.br</a:t>
            </a:r>
            <a:br>
              <a:rPr lang="pt-BR" b="1">
                <a:solidFill>
                  <a:srgbClr val="C00000"/>
                </a:solidFill>
                <a:latin typeface="+mn-lt"/>
              </a:rPr>
            </a:br>
            <a:r>
              <a:rPr lang="pt-BR" b="1">
                <a:solidFill>
                  <a:srgbClr val="C00000"/>
                </a:solidFill>
                <a:latin typeface="+mn-lt"/>
              </a:rPr>
              <a:t>Insta -  @</a:t>
            </a:r>
            <a:r>
              <a:rPr lang="pt-BR" b="1" dirty="0">
                <a:solidFill>
                  <a:srgbClr val="C00000"/>
                </a:solidFill>
                <a:latin typeface="+mn-lt"/>
              </a:rPr>
              <a:t>angelicaluciacarlini</a:t>
            </a:r>
            <a:br>
              <a:rPr lang="pt-BR" b="1" dirty="0">
                <a:solidFill>
                  <a:srgbClr val="C00000"/>
                </a:solidFill>
                <a:latin typeface="+mn-lt"/>
              </a:rPr>
            </a:br>
            <a:endParaRPr lang="pt-BR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4682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1219</Words>
  <Application>Microsoft Office PowerPoint</Application>
  <PresentationFormat>Widescreen</PresentationFormat>
  <Paragraphs>72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do Office</vt:lpstr>
      <vt:lpstr>NOVO MARCO LEGAL DE SEGUROS LEI 15.040 DE 2024. </vt:lpstr>
      <vt:lpstr>ROTEIRO DE TRABALHO</vt:lpstr>
      <vt:lpstr>Artigo 1º - Pelo contrato de seguro, a seguradora se obriga, mediante pagamento do prêmio equivalente, a garantir interesse legítimo do segurado ou do beneficiário contra riscos predeterminados.</vt:lpstr>
      <vt:lpstr>INTERESSE LEGÍTIMO</vt:lpstr>
      <vt:lpstr>DIRETRIZES PARA INTERPRETAÇÃO DOS CONTRATOS DE SEGUROS</vt:lpstr>
      <vt:lpstr>DA INTERPRETAÇÃO DO CONTRATO</vt:lpstr>
      <vt:lpstr>AGRAVAMENTO DE RISCOS NOS SEGUROS DE VIDA E INTEGRIDADE FÍSICA</vt:lpstr>
      <vt:lpstr>ART. 37 – INTERVENIENTES NO CONTRATO</vt:lpstr>
      <vt:lpstr>ARTIGO 49 – PRAZO PARA A RECUSA</vt:lpstr>
      <vt:lpstr>AVISO DE  SINISTRO</vt:lpstr>
      <vt:lpstr>ART. 118 – CARÊNCIA E PREEXISTÊNCIA</vt:lpstr>
      <vt:lpstr>SUICÍDIO – COMPLICOU!!!!</vt:lpstr>
      <vt:lpstr>SAÚDE SUPLEMENTAR</vt:lpstr>
      <vt:lpstr>O QUE REALMENTE DEVEMOS TER PRESENTE EM NOSSO DIA A DIA</vt:lpstr>
      <vt:lpstr>Quando a gente acha que tem todas as respostas, vem a vida e muda todas as perguntas. Luis Fernando Veríssimo</vt:lpstr>
      <vt:lpstr>Dúvidas??????</vt:lpstr>
      <vt:lpstr>MUITO OBRIGADA!  angelicacarlini@carliniadvogados.com.br Insta -  @angelicaluciacarlini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 GERAL DE PROTEÇÃO DE DADOS APLICADA À SAÚDE SUPLEMENTAR</dc:title>
  <dc:creator>Carlini Advogados</dc:creator>
  <cp:lastModifiedBy>Luciana Silva</cp:lastModifiedBy>
  <cp:revision>107</cp:revision>
  <dcterms:created xsi:type="dcterms:W3CDTF">2020-11-05T17:33:39Z</dcterms:created>
  <dcterms:modified xsi:type="dcterms:W3CDTF">2025-10-13T13:42:35Z</dcterms:modified>
</cp:coreProperties>
</file>