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8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embeddedFontLst>
    <p:embeddedFont>
      <p:font typeface="Century Schoolbook" panose="02040604050505020304" pitchFamily="18" charset="0"/>
      <p:regular r:id="rId14"/>
      <p:bold r:id="rId15"/>
      <p:italic r:id="rId16"/>
      <p:boldItalic r:id="rId17"/>
    </p:embeddedFont>
    <p:embeddedFont>
      <p:font typeface="Quattrocento" panose="020B0604020202020204" charset="0"/>
      <p:regular r:id="rId18"/>
    </p:embeddedFont>
    <p:embeddedFont>
      <p:font typeface="Wingdings 2" panose="05020102010507070707" pitchFamily="18" charset="2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5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9988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551408" y="0"/>
            <a:ext cx="1097280" cy="82296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4246" y="910742"/>
            <a:ext cx="11301984" cy="484997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640" baseline="0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4246" y="5760720"/>
            <a:ext cx="11301984" cy="2029968"/>
          </a:xfrm>
        </p:spPr>
        <p:txBody>
          <a:bodyPr>
            <a:normAutofit/>
          </a:bodyPr>
          <a:lstStyle>
            <a:lvl1pPr marL="0" indent="0" algn="l">
              <a:buNone/>
              <a:defRPr sz="2640" baseline="0">
                <a:solidFill>
                  <a:schemeClr val="tx1">
                    <a:lumMod val="65000"/>
                  </a:schemeClr>
                </a:solidFill>
              </a:defRPr>
            </a:lvl1pPr>
            <a:lvl2pPr marL="548640" indent="0" algn="ctr">
              <a:buNone/>
              <a:defRPr sz="2640"/>
            </a:lvl2pPr>
            <a:lvl3pPr marL="1097280" indent="0" algn="ctr">
              <a:buNone/>
              <a:defRPr sz="2640"/>
            </a:lvl3pPr>
            <a:lvl4pPr marL="1645920" indent="0" algn="ctr">
              <a:buNone/>
              <a:defRPr sz="2400"/>
            </a:lvl4pPr>
            <a:lvl5pPr marL="2194560" indent="0" algn="ctr">
              <a:buNone/>
              <a:defRPr sz="2400"/>
            </a:lvl5pPr>
            <a:lvl6pPr marL="2743200" indent="0" algn="ctr">
              <a:buNone/>
              <a:defRPr sz="2400"/>
            </a:lvl6pPr>
            <a:lvl7pPr marL="3291840" indent="0" algn="ctr">
              <a:buNone/>
              <a:defRPr sz="2400"/>
            </a:lvl7pPr>
            <a:lvl8pPr marL="3840480" indent="0" algn="ctr">
              <a:buNone/>
              <a:defRPr sz="2400"/>
            </a:lvl8pPr>
            <a:lvl9pPr marL="4389120" indent="0" algn="ctr">
              <a:buNone/>
              <a:defRPr sz="24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lIns="45720" tIns="45720" rIns="45720" bIns="45720" rtlCol="0" anchor="ctr">
            <a:normAutofit/>
          </a:bodyPr>
          <a:lstStyle>
            <a:lvl1pPr>
              <a:defRPr lang="en-US"/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548640" cy="82296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1113924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18644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551408" y="0"/>
            <a:ext cx="1097280" cy="82296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246" y="910742"/>
            <a:ext cx="11301984" cy="484997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864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4246" y="5760720"/>
            <a:ext cx="11301984" cy="2029968"/>
          </a:xfrm>
        </p:spPr>
        <p:txBody>
          <a:bodyPr anchor="t">
            <a:normAutofit/>
          </a:bodyPr>
          <a:lstStyle>
            <a:lvl1pPr marL="0" indent="0">
              <a:buNone/>
              <a:defRPr sz="2640">
                <a:solidFill>
                  <a:schemeClr val="tx1">
                    <a:lumMod val="6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548640" cy="82296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989779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4246" y="2194561"/>
            <a:ext cx="5376672" cy="5221604"/>
          </a:xfrm>
        </p:spPr>
        <p:txBody>
          <a:bodyPr/>
          <a:lstStyle>
            <a:lvl1pPr>
              <a:defRPr sz="2160"/>
            </a:lvl1pPr>
            <a:lvl2pPr>
              <a:defRPr sz="1920"/>
            </a:lvl2pPr>
            <a:lvl3pPr>
              <a:defRPr sz="168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51776" y="2194561"/>
            <a:ext cx="5376672" cy="5221604"/>
          </a:xfrm>
        </p:spPr>
        <p:txBody>
          <a:bodyPr/>
          <a:lstStyle>
            <a:lvl1pPr>
              <a:defRPr sz="2160"/>
            </a:lvl1pPr>
            <a:lvl2pPr>
              <a:defRPr sz="1920"/>
            </a:lvl2pPr>
            <a:lvl3pPr>
              <a:defRPr sz="168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10/14/2025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20643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4246" y="2061455"/>
            <a:ext cx="5376672" cy="877824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tx1">
                    <a:lumMod val="65000"/>
                  </a:schemeClr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4246" y="3009060"/>
            <a:ext cx="5376672" cy="4397580"/>
          </a:xfrm>
        </p:spPr>
        <p:txBody>
          <a:bodyPr/>
          <a:lstStyle>
            <a:lvl1pPr>
              <a:defRPr sz="2160"/>
            </a:lvl1pPr>
            <a:lvl2pPr>
              <a:defRPr sz="1920"/>
            </a:lvl2pPr>
            <a:lvl3pPr>
              <a:defRPr sz="168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351776" y="2061455"/>
            <a:ext cx="5376672" cy="877824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lang="en-US" sz="2400" b="0" kern="1200" spc="12" baseline="0" dirty="0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351776" y="3009060"/>
            <a:ext cx="5376672" cy="4397580"/>
          </a:xfrm>
        </p:spPr>
        <p:txBody>
          <a:bodyPr/>
          <a:lstStyle>
            <a:lvl1pPr>
              <a:defRPr sz="2160"/>
            </a:lvl1pPr>
            <a:lvl2pPr>
              <a:defRPr sz="1920"/>
            </a:lvl2pPr>
            <a:lvl3pPr>
              <a:defRPr sz="168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53081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1092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61051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98" y="548641"/>
            <a:ext cx="3840480" cy="1920236"/>
          </a:xfrm>
        </p:spPr>
        <p:txBody>
          <a:bodyPr anchor="b">
            <a:normAutofit/>
          </a:bodyPr>
          <a:lstStyle>
            <a:lvl1pPr>
              <a:defRPr sz="3840" b="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5121" y="822960"/>
            <a:ext cx="7294879" cy="6583680"/>
          </a:xfrm>
        </p:spPr>
        <p:txBody>
          <a:bodyPr/>
          <a:lstStyle>
            <a:lvl1pPr>
              <a:defRPr sz="2400"/>
            </a:lvl1pPr>
            <a:lvl2pPr>
              <a:defRPr sz="216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98" y="2519682"/>
            <a:ext cx="3840480" cy="4572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960"/>
              </a:spcBef>
              <a:buNone/>
              <a:defRPr sz="156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05935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309360"/>
            <a:ext cx="11978640" cy="1097280"/>
          </a:xfrm>
        </p:spPr>
        <p:txBody>
          <a:bodyPr anchor="b">
            <a:normAutofit/>
          </a:bodyPr>
          <a:lstStyle>
            <a:lvl1pPr>
              <a:defRPr sz="3360" b="0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3551408" cy="6154708"/>
          </a:xfrm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7330308"/>
            <a:ext cx="11978640" cy="71641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960"/>
              </a:spcBef>
              <a:buNone/>
              <a:defRPr sz="1560">
                <a:solidFill>
                  <a:schemeClr val="tx1">
                    <a:lumMod val="75000"/>
                  </a:schemeClr>
                </a:solidFill>
              </a:defRPr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15512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57688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78440" y="457200"/>
            <a:ext cx="2971800" cy="707707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7200"/>
            <a:ext cx="9281160" cy="707707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19705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9495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0652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2078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3847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26963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38303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59930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14252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94768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452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551408" y="0"/>
            <a:ext cx="1097280" cy="82296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14246" y="438912"/>
            <a:ext cx="11631168" cy="1590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4246" y="2194561"/>
            <a:ext cx="10314432" cy="52216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2957051" y="1198245"/>
            <a:ext cx="2285999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 b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1951209" y="4855845"/>
            <a:ext cx="42976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rgbClr val="96969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51408" y="7406641"/>
            <a:ext cx="1097280" cy="712470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4320">
                <a:solidFill>
                  <a:srgbClr val="777777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141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  <p:sldLayoutId id="2147483799" r:id="rId17"/>
    <p:sldLayoutId id="2147483800" r:id="rId18"/>
    <p:sldLayoutId id="2147483801" r:id="rId19"/>
    <p:sldLayoutId id="2147483802" r:id="rId20"/>
    <p:sldLayoutId id="2147483803" r:id="rId21"/>
  </p:sldLayoutIdLst>
  <p:hf sldNum="0"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 spc="-6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9456" indent="-219456" algn="l" defTabSz="1097280" rtl="0" eaLnBrk="1" latinLnBrk="0" hangingPunct="1">
        <a:lnSpc>
          <a:spcPct val="95000"/>
        </a:lnSpc>
        <a:spcBef>
          <a:spcPts val="1680"/>
        </a:spcBef>
        <a:spcAft>
          <a:spcPts val="240"/>
        </a:spcAft>
        <a:buClr>
          <a:schemeClr val="accent1"/>
        </a:buClr>
        <a:buSzPct val="80000"/>
        <a:buFont typeface="Arial" pitchFamily="34" charset="0"/>
        <a:buChar char="•"/>
        <a:defRPr sz="2160" kern="1200" spc="12" baseline="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19456" algn="l" defTabSz="1097280" rtl="0" eaLnBrk="1" latinLnBrk="0" hangingPunct="1">
        <a:lnSpc>
          <a:spcPct val="90000"/>
        </a:lnSpc>
        <a:spcBef>
          <a:spcPts val="360"/>
        </a:spcBef>
        <a:spcAft>
          <a:spcPts val="360"/>
        </a:spcAft>
        <a:buClr>
          <a:schemeClr val="accent1"/>
        </a:buClr>
        <a:buFont typeface="Wingdings 2" pitchFamily="18" charset="2"/>
        <a:buChar char=""/>
        <a:defRPr sz="192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877824" indent="-219456" algn="l" defTabSz="1097280" rtl="0" eaLnBrk="1" latinLnBrk="0" hangingPunct="1">
        <a:lnSpc>
          <a:spcPct val="90000"/>
        </a:lnSpc>
        <a:spcBef>
          <a:spcPts val="360"/>
        </a:spcBef>
        <a:spcAft>
          <a:spcPts val="360"/>
        </a:spcAft>
        <a:buClr>
          <a:schemeClr val="accent1"/>
        </a:buClr>
        <a:buFont typeface="Wingdings 2" pitchFamily="18" charset="2"/>
        <a:buChar char=""/>
        <a:defRPr sz="16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207008" indent="-219456" algn="l" defTabSz="1097280" rtl="0" eaLnBrk="1" latinLnBrk="0" hangingPunct="1">
        <a:lnSpc>
          <a:spcPct val="90000"/>
        </a:lnSpc>
        <a:spcBef>
          <a:spcPts val="360"/>
        </a:spcBef>
        <a:spcAft>
          <a:spcPts val="360"/>
        </a:spcAft>
        <a:buClr>
          <a:schemeClr val="accent1"/>
        </a:buClr>
        <a:buFont typeface="Wingdings 2" pitchFamily="18" charset="2"/>
        <a:buChar char=""/>
        <a:defRPr sz="16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536192" indent="-219456" algn="l" defTabSz="1097280" rtl="0" eaLnBrk="1" latinLnBrk="0" hangingPunct="1">
        <a:lnSpc>
          <a:spcPct val="90000"/>
        </a:lnSpc>
        <a:spcBef>
          <a:spcPts val="360"/>
        </a:spcBef>
        <a:spcAft>
          <a:spcPts val="360"/>
        </a:spcAft>
        <a:buClr>
          <a:schemeClr val="accent1"/>
        </a:buClr>
        <a:buFont typeface="Wingdings 2" pitchFamily="18" charset="2"/>
        <a:buChar char=""/>
        <a:defRPr sz="16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920000" indent="-274320" algn="l" defTabSz="1097280" rtl="0" eaLnBrk="1" latinLnBrk="0" hangingPunct="1">
        <a:lnSpc>
          <a:spcPct val="90000"/>
        </a:lnSpc>
        <a:spcBef>
          <a:spcPts val="360"/>
        </a:spcBef>
        <a:spcAft>
          <a:spcPts val="360"/>
        </a:spcAft>
        <a:buClr>
          <a:schemeClr val="accent1"/>
        </a:buClr>
        <a:buFont typeface="Wingdings 2" pitchFamily="18" charset="2"/>
        <a:buChar char=""/>
        <a:defRPr sz="16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280000" indent="-274320" algn="l" defTabSz="1097280" rtl="0" eaLnBrk="1" latinLnBrk="0" hangingPunct="1">
        <a:lnSpc>
          <a:spcPct val="90000"/>
        </a:lnSpc>
        <a:spcBef>
          <a:spcPts val="360"/>
        </a:spcBef>
        <a:spcAft>
          <a:spcPts val="360"/>
        </a:spcAft>
        <a:buClr>
          <a:schemeClr val="accent1"/>
        </a:buClr>
        <a:buFont typeface="Wingdings 2" pitchFamily="18" charset="2"/>
        <a:buChar char=""/>
        <a:defRPr sz="16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640000" indent="-274320" algn="l" defTabSz="1097280" rtl="0" eaLnBrk="1" latinLnBrk="0" hangingPunct="1">
        <a:lnSpc>
          <a:spcPct val="90000"/>
        </a:lnSpc>
        <a:spcBef>
          <a:spcPts val="360"/>
        </a:spcBef>
        <a:spcAft>
          <a:spcPts val="360"/>
        </a:spcAft>
        <a:buClr>
          <a:schemeClr val="accent1"/>
        </a:buClr>
        <a:buFont typeface="Wingdings 2" pitchFamily="18" charset="2"/>
        <a:buChar char=""/>
        <a:defRPr sz="16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000000" indent="-274320" algn="l" defTabSz="1097280" rtl="0" eaLnBrk="1" latinLnBrk="0" hangingPunct="1">
        <a:lnSpc>
          <a:spcPct val="90000"/>
        </a:lnSpc>
        <a:spcBef>
          <a:spcPts val="360"/>
        </a:spcBef>
        <a:spcAft>
          <a:spcPts val="360"/>
        </a:spcAft>
        <a:buClr>
          <a:schemeClr val="accent1"/>
        </a:buClr>
        <a:buFont typeface="Wingdings 2" pitchFamily="18" charset="2"/>
        <a:buChar char=""/>
        <a:defRPr sz="16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s://www.linkedin.com/in/landulfo-ferreira-junior-a0792527?lipi=urn%3Ali%3Apage%3Ad_flagship3_profile_view_base_contact_details%3B%2FP2Cv598Tv6wQfkHszz5pA%3D%3D" TargetMode="External"/><Relationship Id="rId7" Type="http://schemas.openxmlformats.org/officeDocument/2006/relationships/image" Target="../media/image15.png"/><Relationship Id="rId2" Type="http://schemas.openxmlformats.org/officeDocument/2006/relationships/hyperlink" Target="mailto:landulfo.ferreira@carliniadvogados.com.br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174770" y="380144"/>
            <a:ext cx="7417940" cy="19442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cap="all" spc="-50" dirty="0">
                <a:latin typeface="+mj-lt"/>
                <a:ea typeface="+mj-ea"/>
                <a:cs typeface="+mj-cs"/>
              </a:rPr>
              <a:t>Lei nº 15.040/2024: O Novo Marco Legal dos </a:t>
            </a:r>
            <a:r>
              <a:rPr lang="en-US" sz="4000" cap="all" spc="-50" dirty="0" err="1">
                <a:latin typeface="+mj-lt"/>
                <a:ea typeface="+mj-ea"/>
                <a:cs typeface="+mj-cs"/>
              </a:rPr>
              <a:t>Seguros</a:t>
            </a:r>
            <a:endParaRPr lang="en-US" sz="4000" cap="all" spc="-50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1E593B2-EC8C-E83A-2B05-ED15AB55D5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571" r="14479"/>
          <a:stretch>
            <a:fillRect/>
          </a:stretch>
        </p:blipFill>
        <p:spPr>
          <a:xfrm>
            <a:off x="20" y="606174"/>
            <a:ext cx="5969265" cy="689396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174770" y="2619910"/>
            <a:ext cx="7890552" cy="47962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182880" defTabSz="914400">
              <a:spcAft>
                <a:spcPts val="600"/>
              </a:spcAft>
              <a:buClr>
                <a:schemeClr val="accent1"/>
              </a:buClr>
              <a:buSzPct val="100000"/>
            </a:pPr>
            <a:r>
              <a:rPr lang="en-US" sz="4000" dirty="0" err="1"/>
              <a:t>Transformando</a:t>
            </a:r>
            <a:r>
              <a:rPr lang="en-US" sz="4000" dirty="0"/>
              <a:t> a </a:t>
            </a:r>
            <a:r>
              <a:rPr lang="en-US" sz="4000" dirty="0" err="1"/>
              <a:t>atuação</a:t>
            </a:r>
            <a:r>
              <a:rPr lang="en-US" sz="4000" dirty="0"/>
              <a:t> dos </a:t>
            </a:r>
            <a:r>
              <a:rPr lang="en-US" sz="4000" dirty="0" err="1"/>
              <a:t>corretores</a:t>
            </a:r>
            <a:r>
              <a:rPr lang="en-US" sz="4000" dirty="0"/>
              <a:t> de </a:t>
            </a:r>
            <a:r>
              <a:rPr lang="en-US" sz="4000" dirty="0" err="1"/>
              <a:t>seguros</a:t>
            </a:r>
            <a:r>
              <a:rPr lang="en-US" sz="4000" dirty="0"/>
              <a:t> no </a:t>
            </a:r>
            <a:r>
              <a:rPr lang="en-US" sz="4000" dirty="0" err="1"/>
              <a:t>Brasil</a:t>
            </a:r>
            <a:r>
              <a:rPr lang="en-US" sz="4000" dirty="0"/>
              <a:t> </a:t>
            </a:r>
            <a:r>
              <a:rPr lang="en-US" sz="4000" dirty="0" err="1"/>
              <a:t>através</a:t>
            </a:r>
            <a:r>
              <a:rPr lang="en-US" sz="4000" dirty="0"/>
              <a:t> de </a:t>
            </a:r>
            <a:r>
              <a:rPr lang="en-US" sz="4000" dirty="0" err="1"/>
              <a:t>maior</a:t>
            </a:r>
            <a:endParaRPr lang="en-US" sz="4000" dirty="0"/>
          </a:p>
          <a:p>
            <a:pPr marL="388620" indent="-571500" defTabSz="914400">
              <a:spcAft>
                <a:spcPts val="6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4000" dirty="0" err="1"/>
              <a:t>Responsabilidade</a:t>
            </a:r>
            <a:r>
              <a:rPr lang="en-US" sz="4000" dirty="0"/>
              <a:t>,</a:t>
            </a:r>
          </a:p>
          <a:p>
            <a:pPr marL="388620" indent="-571500" defTabSz="914400">
              <a:spcAft>
                <a:spcPts val="6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4000" dirty="0" err="1"/>
              <a:t>Transparência</a:t>
            </a:r>
            <a:r>
              <a:rPr lang="en-US" sz="4000" dirty="0"/>
              <a:t> e</a:t>
            </a:r>
          </a:p>
          <a:p>
            <a:pPr marL="388620" indent="-571500" defTabSz="914400">
              <a:spcAft>
                <a:spcPts val="6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4000" dirty="0" err="1"/>
              <a:t>Profissionalização</a:t>
            </a:r>
            <a:r>
              <a:rPr lang="en-US" sz="4000" dirty="0"/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479480" y="380145"/>
            <a:ext cx="12313198" cy="1109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Uma Transformação no Setor Segurador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1160980" y="1376124"/>
            <a:ext cx="4664467" cy="627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3200" dirty="0">
                <a:solidFill>
                  <a:srgbClr val="FFD9BE"/>
                </a:solidFill>
                <a:latin typeface="Quattrocento" pitchFamily="34" charset="0"/>
              </a:rPr>
              <a:t>O </a:t>
            </a:r>
            <a:r>
              <a:rPr lang="en-US" sz="3200" dirty="0" err="1">
                <a:solidFill>
                  <a:srgbClr val="FFD9BE"/>
                </a:solidFill>
                <a:latin typeface="Quattrocento" pitchFamily="34" charset="0"/>
              </a:rPr>
              <a:t>Contexto</a:t>
            </a:r>
            <a:r>
              <a:rPr lang="en-US" sz="3200" dirty="0">
                <a:solidFill>
                  <a:srgbClr val="FFD9BE"/>
                </a:solidFill>
                <a:latin typeface="Quattrocento" pitchFamily="34" charset="0"/>
              </a:rPr>
              <a:t> da </a:t>
            </a:r>
            <a:r>
              <a:rPr lang="en-US" sz="3200" dirty="0" err="1">
                <a:solidFill>
                  <a:srgbClr val="FFD9BE"/>
                </a:solidFill>
                <a:latin typeface="Quattrocento" pitchFamily="34" charset="0"/>
              </a:rPr>
              <a:t>Mudança</a:t>
            </a:r>
            <a:endParaRPr lang="en-US" sz="3200" dirty="0">
              <a:solidFill>
                <a:srgbClr val="FFD9BE"/>
              </a:solidFill>
              <a:latin typeface="Quattrocento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33350" y="1931542"/>
            <a:ext cx="6267450" cy="5917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32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A Lei nº 15.040/2024 representa o mais importante avanço regulatório do mercado segurador brasileiro nas últimas décadas. Esta legislação moderniza as relações contratuais e estabelece um novo padrão de excelência profissional.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7130265" y="1376123"/>
            <a:ext cx="6607166" cy="6273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32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Impacto Estratégico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6863137" y="1828800"/>
            <a:ext cx="7027524" cy="6020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32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O novo marco legal não apenas atualiza normas existentes, mas reconhece e formaliza o papel estratégico do corretor como consultor essencial no ecossistema de seguros, elevando significativamente as expectativas de atuação profissional.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97951" y="864990"/>
            <a:ext cx="13952305" cy="9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44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Reconhecimento do Corretor como Agente Essencial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513708" y="1684963"/>
            <a:ext cx="4482750" cy="5679530"/>
          </a:xfrm>
          <a:prstGeom prst="roundRect">
            <a:avLst>
              <a:gd name="adj" fmla="val 863"/>
            </a:avLst>
          </a:prstGeom>
          <a:solidFill>
            <a:srgbClr val="31525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1436731" y="2342508"/>
            <a:ext cx="2344256" cy="1366646"/>
          </a:xfrm>
          <a:prstGeom prst="roundRect">
            <a:avLst>
              <a:gd name="adj" fmla="val 12732932"/>
            </a:avLst>
          </a:prstGeom>
          <a:solidFill>
            <a:srgbClr val="EF9C82"/>
          </a:solidFill>
          <a:ln/>
        </p:spPr>
        <p:txBody>
          <a:bodyPr/>
          <a:lstStyle/>
          <a:p>
            <a:endParaRPr lang="pt-BR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6476" y="2430973"/>
            <a:ext cx="887000" cy="110858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77039" y="394847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Elo Fundamental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77039" y="4444008"/>
            <a:ext cx="3680103" cy="268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O corretor é reconhecido oficialmente como elemento essencial na relação contratual, não apenas um intermediário, mas um ator estratégico com deveres específicos claramente definidos pela lei.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5235654" y="1684963"/>
            <a:ext cx="4158853" cy="5679530"/>
          </a:xfrm>
          <a:prstGeom prst="roundRect">
            <a:avLst>
              <a:gd name="adj" fmla="val 4321"/>
            </a:avLst>
          </a:prstGeom>
          <a:solidFill>
            <a:srgbClr val="31525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6102850" y="2253071"/>
            <a:ext cx="2065624" cy="1376920"/>
          </a:xfrm>
          <a:prstGeom prst="roundRect">
            <a:avLst>
              <a:gd name="adj" fmla="val 12732932"/>
            </a:avLst>
          </a:prstGeom>
          <a:solidFill>
            <a:srgbClr val="EF9C8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928" y="2430973"/>
            <a:ext cx="801384" cy="110858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475089" y="394847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Consultor Estratégico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5475089" y="4444008"/>
            <a:ext cx="3680103" cy="268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A nova legislação valoriza a função consultiva do corretor, destacando seu papel na orientação sobre coberturas, interpretação técnica de cláusulas contratuais e apoio integral na gestão de sinistros.</a:t>
            </a:r>
            <a:endParaRPr lang="en-US" sz="1850" dirty="0"/>
          </a:p>
        </p:txBody>
      </p:sp>
      <p:sp>
        <p:nvSpPr>
          <p:cNvPr id="13" name="Shape 9"/>
          <p:cNvSpPr/>
          <p:nvPr/>
        </p:nvSpPr>
        <p:spPr>
          <a:xfrm>
            <a:off x="9633823" y="1777431"/>
            <a:ext cx="4158853" cy="5587062"/>
          </a:xfrm>
          <a:prstGeom prst="roundRect">
            <a:avLst>
              <a:gd name="adj" fmla="val 863"/>
            </a:avLst>
          </a:prstGeom>
          <a:solidFill>
            <a:srgbClr val="31525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0"/>
          <p:cNvSpPr/>
          <p:nvPr/>
        </p:nvSpPr>
        <p:spPr>
          <a:xfrm>
            <a:off x="9873139" y="2173908"/>
            <a:ext cx="2342834" cy="1535246"/>
          </a:xfrm>
          <a:prstGeom prst="roundRect">
            <a:avLst>
              <a:gd name="adj" fmla="val 12732932"/>
            </a:avLst>
          </a:prstGeom>
          <a:solidFill>
            <a:srgbClr val="EF9C8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7083" y="2229519"/>
            <a:ext cx="933078" cy="116617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873139" y="394847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Profissionalização</a:t>
            </a:r>
            <a:endParaRPr lang="en-US" sz="2200" dirty="0"/>
          </a:p>
        </p:txBody>
      </p:sp>
      <p:sp>
        <p:nvSpPr>
          <p:cNvPr id="17" name="Text 12"/>
          <p:cNvSpPr/>
          <p:nvPr/>
        </p:nvSpPr>
        <p:spPr>
          <a:xfrm>
            <a:off x="9873139" y="4444008"/>
            <a:ext cx="3680222" cy="268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A lei eleva o padrão de atuação, transformando a intermediação em uma atividade de consultoria especializada que exige conhecimento técnico aprofundado e postura profissional exemplar.</a:t>
            </a:r>
            <a:endParaRPr lang="en-US" sz="1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047964" y="591503"/>
            <a:ext cx="12835914" cy="1254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395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Responsabilidade na Entrega de Documentos</a:t>
            </a:r>
            <a:endParaRPr lang="en-US" sz="3950" dirty="0"/>
          </a:p>
        </p:txBody>
      </p:sp>
      <p:sp>
        <p:nvSpPr>
          <p:cNvPr id="4" name="Text 1"/>
          <p:cNvSpPr/>
          <p:nvPr/>
        </p:nvSpPr>
        <p:spPr>
          <a:xfrm flipH="1">
            <a:off x="746522" y="1530851"/>
            <a:ext cx="5486396" cy="563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800" dirty="0">
                <a:solidFill>
                  <a:srgbClr val="F9EEE7"/>
                </a:solidFill>
                <a:latin typeface="Quattrocento Light" pitchFamily="34" charset="0"/>
                <a:ea typeface="Quattrocento Light" pitchFamily="34" charset="-122"/>
                <a:cs typeface="Quattrocento Light" pitchFamily="34" charset="-120"/>
              </a:rPr>
              <a:t>01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650007" y="1961976"/>
            <a:ext cx="4890499" cy="256989"/>
          </a:xfrm>
          <a:prstGeom prst="rect">
            <a:avLst/>
          </a:prstGeom>
          <a:solidFill>
            <a:srgbClr val="EF9C8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/>
          <p:nvPr/>
        </p:nvSpPr>
        <p:spPr>
          <a:xfrm>
            <a:off x="650007" y="2482403"/>
            <a:ext cx="4589813" cy="475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Prazo Legal Definido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575353" y="2957750"/>
            <a:ext cx="4664467" cy="1848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O Artigo 39 estabelece prazo máximo de 5 (cinco) dias úteis para entrega de documentos e dados confiados ao corretor, seja ao segurado ou à seguradora.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7315201" y="1530850"/>
            <a:ext cx="3063002" cy="444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800" dirty="0">
                <a:solidFill>
                  <a:srgbClr val="F9EEE7"/>
                </a:solidFill>
                <a:latin typeface="Quattrocento Light" pitchFamily="34" charset="0"/>
                <a:ea typeface="Quattrocento Light" pitchFamily="34" charset="-122"/>
                <a:cs typeface="Quattrocento Light" pitchFamily="34" charset="-120"/>
              </a:rPr>
              <a:t>02</a:t>
            </a:r>
            <a:endParaRPr lang="en-US" sz="2800" dirty="0"/>
          </a:p>
        </p:txBody>
      </p:sp>
      <p:sp>
        <p:nvSpPr>
          <p:cNvPr id="9" name="Shape 6"/>
          <p:cNvSpPr/>
          <p:nvPr/>
        </p:nvSpPr>
        <p:spPr>
          <a:xfrm>
            <a:off x="7315200" y="1975366"/>
            <a:ext cx="5712431" cy="243599"/>
          </a:xfrm>
          <a:prstGeom prst="rect">
            <a:avLst/>
          </a:prstGeom>
          <a:solidFill>
            <a:srgbClr val="EF9C8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7"/>
          <p:cNvSpPr/>
          <p:nvPr/>
        </p:nvSpPr>
        <p:spPr>
          <a:xfrm>
            <a:off x="7315201" y="2411850"/>
            <a:ext cx="5517951" cy="542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Exceção para Urgências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7315201" y="2957750"/>
            <a:ext cx="5835720" cy="2189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Em casos de iminente perecimento de direito, a entrega deve ocorrer em prazo hábil para preservar os interesses do cliente, independentemente do prazo padrão estabelecido.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50007" y="5356223"/>
            <a:ext cx="5582911" cy="436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800" dirty="0">
                <a:solidFill>
                  <a:srgbClr val="F9EEE7"/>
                </a:solidFill>
                <a:latin typeface="Quattrocento Light" pitchFamily="34" charset="0"/>
                <a:ea typeface="Quattrocento Light" pitchFamily="34" charset="-122"/>
                <a:cs typeface="Quattrocento Light" pitchFamily="34" charset="-120"/>
              </a:rPr>
              <a:t>03</a:t>
            </a:r>
            <a:endParaRPr lang="en-US" sz="2800" dirty="0"/>
          </a:p>
        </p:txBody>
      </p:sp>
      <p:sp>
        <p:nvSpPr>
          <p:cNvPr id="13" name="Shape 10"/>
          <p:cNvSpPr/>
          <p:nvPr/>
        </p:nvSpPr>
        <p:spPr>
          <a:xfrm flipV="1">
            <a:off x="650007" y="4851967"/>
            <a:ext cx="11957114" cy="293887"/>
          </a:xfrm>
          <a:prstGeom prst="rect">
            <a:avLst/>
          </a:prstGeom>
          <a:solidFill>
            <a:srgbClr val="EF9C8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1"/>
          <p:cNvSpPr/>
          <p:nvPr/>
        </p:nvSpPr>
        <p:spPr>
          <a:xfrm>
            <a:off x="650006" y="5686428"/>
            <a:ext cx="8437797" cy="4913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Responsabilidade Formal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746522" y="6223637"/>
            <a:ext cx="13137357" cy="1254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A formalização deste dever torna o corretor legalmente responsável pela efetiva entrega, exigindo controles internos rigorosos e documentação adequada de processos.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42261B7-FAAD-47CA-A9BE-38E09E2CC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51408" y="0"/>
            <a:ext cx="1097280" cy="82296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" name="Text 0"/>
          <p:cNvSpPr/>
          <p:nvPr/>
        </p:nvSpPr>
        <p:spPr>
          <a:xfrm>
            <a:off x="6236413" y="164387"/>
            <a:ext cx="7314995" cy="16335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indent="0"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spc="-50" dirty="0">
                <a:latin typeface="+mj-lt"/>
                <a:ea typeface="+mj-ea"/>
                <a:cs typeface="+mj-cs"/>
              </a:rPr>
              <a:t>Dever de </a:t>
            </a:r>
            <a:r>
              <a:rPr lang="en-US" sz="4400" spc="-50" dirty="0" err="1">
                <a:latin typeface="+mj-lt"/>
                <a:ea typeface="+mj-ea"/>
                <a:cs typeface="+mj-cs"/>
              </a:rPr>
              <a:t>Informar</a:t>
            </a:r>
            <a:r>
              <a:rPr lang="en-US" sz="4400" spc="-50" dirty="0">
                <a:latin typeface="+mj-lt"/>
                <a:ea typeface="+mj-ea"/>
                <a:cs typeface="+mj-cs"/>
              </a:rPr>
              <a:t>:</a:t>
            </a:r>
          </a:p>
          <a:p>
            <a:pPr marL="0" indent="0"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spc="-50" dirty="0">
                <a:latin typeface="+mj-lt"/>
                <a:ea typeface="+mj-ea"/>
                <a:cs typeface="+mj-cs"/>
              </a:rPr>
              <a:t> A Grande </a:t>
            </a:r>
            <a:r>
              <a:rPr lang="en-US" sz="4400" spc="-50" dirty="0" err="1">
                <a:latin typeface="+mj-lt"/>
                <a:ea typeface="+mj-ea"/>
                <a:cs typeface="+mj-cs"/>
              </a:rPr>
              <a:t>Inovação</a:t>
            </a:r>
            <a:endParaRPr lang="en-US" sz="4400" spc="-50" dirty="0">
              <a:latin typeface="+mj-lt"/>
              <a:ea typeface="+mj-ea"/>
              <a:cs typeface="+mj-cs"/>
            </a:endParaRPr>
          </a:p>
        </p:txBody>
      </p:sp>
      <p:pic>
        <p:nvPicPr>
          <p:cNvPr id="6" name="Imagem 5" descr="Uma imagem contendo Quadro de comunicações&#10;&#10;O conteúdo gerado por IA pode estar incorreto.">
            <a:extLst>
              <a:ext uri="{FF2B5EF4-FFF2-40B4-BE49-F238E27FC236}">
                <a16:creationId xmlns:a16="http://schemas.microsoft.com/office/drawing/2014/main" id="{8A793F0F-1744-5943-1D3D-2F54C34B3F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531" r="21702" b="1"/>
          <a:stretch>
            <a:fillRect/>
          </a:stretch>
        </p:blipFill>
        <p:spPr>
          <a:xfrm>
            <a:off x="20" y="10"/>
            <a:ext cx="6236393" cy="82295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328881" y="1962355"/>
            <a:ext cx="7222527" cy="59590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indent="-182880" defTabSz="914400">
              <a:spcAft>
                <a:spcPts val="600"/>
              </a:spcAft>
              <a:buClr>
                <a:schemeClr val="accent1"/>
              </a:buClr>
              <a:buNone/>
            </a:pPr>
            <a:r>
              <a:rPr lang="en-US" sz="2400" dirty="0"/>
              <a:t>O </a:t>
            </a:r>
            <a:r>
              <a:rPr lang="en-US" sz="2400" dirty="0" err="1"/>
              <a:t>Artigo</a:t>
            </a:r>
            <a:r>
              <a:rPr lang="en-US" sz="2400" dirty="0"/>
              <a:t> 46 </a:t>
            </a:r>
            <a:r>
              <a:rPr lang="en-US" sz="2400" dirty="0" err="1"/>
              <a:t>representa</a:t>
            </a:r>
            <a:r>
              <a:rPr lang="en-US" sz="2400" dirty="0"/>
              <a:t> </a:t>
            </a:r>
            <a:r>
              <a:rPr lang="en-US" sz="2400" dirty="0" err="1"/>
              <a:t>uma</a:t>
            </a:r>
            <a:r>
              <a:rPr lang="en-US" sz="2400" dirty="0"/>
              <a:t> das </a:t>
            </a:r>
            <a:r>
              <a:rPr lang="en-US" sz="2400" dirty="0" err="1"/>
              <a:t>mudanças</a:t>
            </a:r>
            <a:r>
              <a:rPr lang="en-US" sz="2400" dirty="0"/>
              <a:t> </a:t>
            </a:r>
            <a:r>
              <a:rPr lang="en-US" sz="2400" dirty="0" err="1"/>
              <a:t>mais</a:t>
            </a:r>
            <a:r>
              <a:rPr lang="en-US" sz="2400" dirty="0"/>
              <a:t> </a:t>
            </a:r>
            <a:r>
              <a:rPr lang="en-US" sz="2400" dirty="0" err="1"/>
              <a:t>significativas</a:t>
            </a:r>
            <a:r>
              <a:rPr lang="en-US" sz="2400" dirty="0"/>
              <a:t>, </a:t>
            </a:r>
            <a:r>
              <a:rPr lang="en-US" sz="2400" dirty="0" err="1"/>
              <a:t>formalizando</a:t>
            </a:r>
            <a:r>
              <a:rPr lang="en-US" sz="2400" dirty="0"/>
              <a:t> e </a:t>
            </a:r>
            <a:r>
              <a:rPr lang="en-US" sz="2400" dirty="0" err="1"/>
              <a:t>expandindo</a:t>
            </a:r>
            <a:r>
              <a:rPr lang="en-US" sz="2400" dirty="0"/>
              <a:t> </a:t>
            </a:r>
            <a:r>
              <a:rPr lang="en-US" sz="2400" dirty="0" err="1"/>
              <a:t>substancialmente</a:t>
            </a:r>
            <a:r>
              <a:rPr lang="en-US" sz="2400" dirty="0"/>
              <a:t> o </a:t>
            </a:r>
            <a:r>
              <a:rPr lang="en-US" sz="2400" dirty="0" err="1"/>
              <a:t>dever</a:t>
            </a:r>
            <a:r>
              <a:rPr lang="en-US" sz="2400" dirty="0"/>
              <a:t> de </a:t>
            </a:r>
            <a:r>
              <a:rPr lang="en-US" sz="2400" dirty="0" err="1"/>
              <a:t>transparência</a:t>
            </a:r>
            <a:r>
              <a:rPr lang="en-US" sz="2400" dirty="0"/>
              <a:t> do </a:t>
            </a:r>
            <a:r>
              <a:rPr lang="en-US" sz="2400" dirty="0" err="1"/>
              <a:t>corretor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todas</a:t>
            </a:r>
            <a:r>
              <a:rPr lang="en-US" sz="2400" dirty="0"/>
              <a:t> as </a:t>
            </a:r>
            <a:r>
              <a:rPr lang="en-US" sz="2400" dirty="0" err="1"/>
              <a:t>fases</a:t>
            </a:r>
            <a:r>
              <a:rPr lang="en-US" sz="2400" dirty="0"/>
              <a:t> da </a:t>
            </a:r>
            <a:r>
              <a:rPr lang="en-US" sz="2400" dirty="0" err="1"/>
              <a:t>contratação</a:t>
            </a:r>
            <a:r>
              <a:rPr lang="en-US" sz="2400" dirty="0"/>
              <a:t>.</a:t>
            </a:r>
          </a:p>
          <a:p>
            <a:pPr indent="-182880" defTabSz="914400">
              <a:spcAft>
                <a:spcPts val="600"/>
              </a:spcAft>
              <a:buClr>
                <a:schemeClr val="accent1"/>
              </a:buClr>
            </a:pPr>
            <a:r>
              <a:rPr lang="pt-BR" sz="2400" dirty="0"/>
              <a:t>A informação não deve ser apenas transmitida ao consumidor, ela também deve ser compreendida, o corretor deve passar a informação de maneira clara, apresentando toda a verdade sobre o que dispõe o contrato de seguro, são nessas situações que a boa fé se manifesta, o consumidor acredita que o corretor está agindo com boa-fé objetiva, esta sendo honesto, em alguns casos isso não acontece, sendo assim o segurado pode requerer seus direitos contra o corretor, pois a prestação do serviço (intermediação) foi deficitária.</a:t>
            </a:r>
            <a:endParaRPr lang="en-US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65E5E2-B1F7-42E2-9E80-43145C7C2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51408" y="0"/>
            <a:ext cx="1097280" cy="8229600"/>
          </a:xfrm>
          <a:prstGeom prst="rect">
            <a:avLst/>
          </a:prstGeom>
          <a:solidFill>
            <a:srgbClr val="30303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919997" y="707112"/>
            <a:ext cx="13012577" cy="1173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600"/>
              </a:lnSpc>
              <a:buNone/>
            </a:pPr>
            <a:r>
              <a:rPr lang="en-US" sz="365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Fase de Proposta: Responsabilidade sobre Omissões</a:t>
            </a:r>
            <a:endParaRPr lang="en-US" sz="3650" dirty="0"/>
          </a:p>
        </p:txBody>
      </p:sp>
      <p:sp>
        <p:nvSpPr>
          <p:cNvPr id="4" name="Shape 1"/>
          <p:cNvSpPr/>
          <p:nvPr/>
        </p:nvSpPr>
        <p:spPr>
          <a:xfrm>
            <a:off x="919997" y="1541124"/>
            <a:ext cx="13188678" cy="3210065"/>
          </a:xfrm>
          <a:prstGeom prst="roundRect">
            <a:avLst>
              <a:gd name="adj" fmla="val 4266"/>
            </a:avLst>
          </a:prstGeom>
          <a:solidFill>
            <a:srgbClr val="123332"/>
          </a:solidFill>
          <a:ln w="22860">
            <a:solidFill>
              <a:srgbClr val="EF9C8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/>
          <p:nvPr/>
        </p:nvSpPr>
        <p:spPr>
          <a:xfrm>
            <a:off x="1366463" y="1880116"/>
            <a:ext cx="12167840" cy="49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Dever de Alerta Claro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4"/>
          <p:cNvSpPr/>
          <p:nvPr/>
        </p:nvSpPr>
        <p:spPr>
          <a:xfrm>
            <a:off x="1438382" y="2219108"/>
            <a:ext cx="12272022" cy="15521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O corretor deve garantir que o cliente compreenda plenamente a importância de responder ao questionário de risco com total precisão e honestidade, traduzindo as exigências da seguradora de forma clara e acessível.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1366463" y="3667875"/>
            <a:ext cx="12343941" cy="8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8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Responsabilidade:</a:t>
            </a: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Alertar sobre todas as consequências legais de omissões ou informações incorretas, não bastando apenas entregar formulários.</a:t>
            </a:r>
            <a:endParaRPr lang="en-US" sz="2800" dirty="0"/>
          </a:p>
        </p:txBody>
      </p:sp>
      <p:sp>
        <p:nvSpPr>
          <p:cNvPr id="9" name="Shape 6"/>
          <p:cNvSpPr/>
          <p:nvPr/>
        </p:nvSpPr>
        <p:spPr>
          <a:xfrm>
            <a:off x="919997" y="4968271"/>
            <a:ext cx="13124776" cy="2571988"/>
          </a:xfrm>
          <a:prstGeom prst="roundRect">
            <a:avLst>
              <a:gd name="adj" fmla="val 4266"/>
            </a:avLst>
          </a:prstGeom>
          <a:solidFill>
            <a:srgbClr val="123332"/>
          </a:solidFill>
          <a:ln w="22860">
            <a:solidFill>
              <a:srgbClr val="EF9C8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/>
          <p:nvPr/>
        </p:nvSpPr>
        <p:spPr>
          <a:xfrm>
            <a:off x="1366464" y="5090181"/>
            <a:ext cx="12092682" cy="495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Consultoria</a:t>
            </a:r>
            <a:r>
              <a:rPr lang="en-US" sz="1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Comprovada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 9"/>
          <p:cNvSpPr/>
          <p:nvPr/>
        </p:nvSpPr>
        <p:spPr>
          <a:xfrm>
            <a:off x="1202077" y="5465177"/>
            <a:ext cx="12508328" cy="1077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A lei protege o corretor que demonstre ter cumprido seu dever de informar, mas exige prova documental de que a consultoria foi efetivamente prestada e compreendida pelo cliente.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202076" y="6662142"/>
            <a:ext cx="12508328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8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Evidência:</a:t>
            </a: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Registros, declarações e comunicações que demonstrem a orientação técnica fornecida ao segurado.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3" y="565080"/>
            <a:ext cx="13186501" cy="76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Consequências das Omissões (Art. 44)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1484711"/>
            <a:ext cx="3855840" cy="590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2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Descumprimento Doloso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37724" y="2159082"/>
            <a:ext cx="3190756" cy="512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Com Má-Fé Comprovada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37724" y="2807508"/>
            <a:ext cx="6185535" cy="76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Perda total da garantia e </a:t>
            </a:r>
            <a:r>
              <a:rPr lang="en-US" sz="280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direito</a:t>
            </a: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à</a:t>
            </a:r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280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indenização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837724" y="4582276"/>
            <a:ext cx="6185535" cy="11815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Obrigação de pagar o </a:t>
            </a:r>
            <a:r>
              <a:rPr lang="en-US" sz="280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prêmio</a:t>
            </a: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280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devido</a:t>
            </a:r>
            <a:endParaRPr lang="en-US" sz="2800" dirty="0">
              <a:solidFill>
                <a:srgbClr val="F9EEE7"/>
              </a:solidFill>
              <a:latin typeface="Quattrocento" pitchFamily="34" charset="0"/>
              <a:ea typeface="Quattrocento" pitchFamily="34" charset="-122"/>
              <a:cs typeface="Quattrocento" pitchFamily="34" charset="-120"/>
            </a:endParaRPr>
          </a:p>
          <a:p>
            <a:pPr algn="l">
              <a:lnSpc>
                <a:spcPts val="3000"/>
              </a:lnSpc>
              <a:buSzPct val="100000"/>
            </a:pP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integralmente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837724" y="3685854"/>
            <a:ext cx="6185535" cy="1356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Ressarcimento de todas as despesas incorridas pela seguradora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837724" y="5527497"/>
            <a:ext cx="6185535" cy="1705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800" b="1" dirty="0">
                <a:solidFill>
                  <a:srgbClr val="FF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Implicação para o corretor:</a:t>
            </a:r>
            <a:r>
              <a:rPr lang="en-US" sz="2800" dirty="0">
                <a:solidFill>
                  <a:srgbClr val="FF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Responsabilidade civil se não tiver alertado adequadamente sobre as consequências.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7614761" y="1570443"/>
            <a:ext cx="4034909" cy="590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Descumprimento Culposo</a:t>
            </a:r>
            <a:endParaRPr lang="en-US" sz="2650" dirty="0"/>
          </a:p>
        </p:txBody>
      </p:sp>
      <p:sp>
        <p:nvSpPr>
          <p:cNvPr id="10" name="Text 8"/>
          <p:cNvSpPr/>
          <p:nvPr/>
        </p:nvSpPr>
        <p:spPr>
          <a:xfrm>
            <a:off x="7614761" y="2161112"/>
            <a:ext cx="2816185" cy="3830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Erro Não Intencional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614761" y="2807508"/>
            <a:ext cx="6185535" cy="66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Garantia pode ser </a:t>
            </a:r>
            <a:r>
              <a:rPr lang="en-US" sz="280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reduzida</a:t>
            </a:r>
            <a:endParaRPr lang="en-US" sz="2800" dirty="0">
              <a:solidFill>
                <a:srgbClr val="F9EEE7"/>
              </a:solidFill>
              <a:latin typeface="Quattrocento" pitchFamily="34" charset="0"/>
              <a:ea typeface="Quattrocento" pitchFamily="34" charset="-122"/>
              <a:cs typeface="Quattrocento" pitchFamily="34" charset="-120"/>
            </a:endParaRPr>
          </a:p>
          <a:p>
            <a:pPr algn="l">
              <a:lnSpc>
                <a:spcPts val="3000"/>
              </a:lnSpc>
              <a:buSzPct val="100000"/>
            </a:pP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proporcionalmente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7614761" y="3736036"/>
            <a:ext cx="6185535" cy="1359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Cálculo baseado na diferença entre prêmio pago e devido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7614761" y="4818582"/>
            <a:ext cx="6185535" cy="708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Análise caso a caso das </a:t>
            </a:r>
            <a:r>
              <a:rPr lang="en-US" sz="280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circunstâncias</a:t>
            </a: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</a:p>
          <a:p>
            <a:pPr algn="l">
              <a:lnSpc>
                <a:spcPts val="3000"/>
              </a:lnSpc>
              <a:buSzPct val="100000"/>
            </a:pP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da omissão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7614761" y="5763802"/>
            <a:ext cx="6185535" cy="14692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800" b="1" dirty="0">
                <a:solidFill>
                  <a:srgbClr val="FF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Proteção do corretor:</a:t>
            </a:r>
            <a:r>
              <a:rPr lang="en-US" sz="2800" dirty="0">
                <a:solidFill>
                  <a:srgbClr val="FF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Demonstração de que prestou orientação adequada mitiga sua responsabilidade.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8542" y="574715"/>
            <a:ext cx="12473749" cy="612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800"/>
              </a:lnSpc>
              <a:buNone/>
            </a:pPr>
            <a:r>
              <a:rPr lang="en-US" sz="385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Papel Estratégico na Regulação de Sinistros</a:t>
            </a:r>
            <a:endParaRPr lang="en-US" sz="3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543" y="1603177"/>
            <a:ext cx="1040725" cy="151292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977390" y="1811298"/>
            <a:ext cx="2448878" cy="306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3200" b="1" dirty="0">
                <a:solidFill>
                  <a:srgbClr val="FF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Apoio na Gestão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1977390" y="2242185"/>
            <a:ext cx="11924467" cy="665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O corretor atua como agente estratégico consultivo, garantindo que o segurado cumpra seus deveres pós-sinistro e receba tratamento adequado da seguradora, facilitando todo o processo.</a:t>
            </a:r>
            <a:endParaRPr lang="en-US" sz="16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543" y="3116104"/>
            <a:ext cx="1040725" cy="151292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977390" y="3338870"/>
            <a:ext cx="5337810" cy="416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3200" b="1" dirty="0">
                <a:solidFill>
                  <a:srgbClr val="FF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Agilidade na Documentação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1977390" y="3755112"/>
            <a:ext cx="11924467" cy="665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Responsável pela entrega rápida de documentos (5 dias úteis), essencial para a regulação eficiente. Orienta sobre documentação necessária e prazos legais da seguradora (30 dias para manifestação).</a:t>
            </a:r>
            <a:endParaRPr lang="en-US" sz="16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543" y="4629031"/>
            <a:ext cx="1040725" cy="151292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977390" y="4629031"/>
            <a:ext cx="3309938" cy="514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3200" b="1" dirty="0" err="1">
                <a:solidFill>
                  <a:srgbClr val="FF0000"/>
                </a:solidFill>
                <a:latin typeface="Quattrocento" pitchFamily="34" charset="0"/>
              </a:rPr>
              <a:t>Transparência</a:t>
            </a:r>
            <a:r>
              <a:rPr lang="en-US" sz="3200" b="1" dirty="0">
                <a:solidFill>
                  <a:srgbClr val="FF0000"/>
                </a:solidFill>
                <a:latin typeface="Quattrocento" pitchFamily="34" charset="0"/>
              </a:rPr>
              <a:t> e </a:t>
            </a:r>
            <a:r>
              <a:rPr lang="en-US" sz="3200" b="1" dirty="0" err="1">
                <a:solidFill>
                  <a:srgbClr val="FF0000"/>
                </a:solidFill>
                <a:latin typeface="Quattrocento" pitchFamily="34" charset="0"/>
              </a:rPr>
              <a:t>Interpretação</a:t>
            </a:r>
            <a:endParaRPr lang="en-US" sz="3200" b="1" dirty="0">
              <a:solidFill>
                <a:srgbClr val="FF0000"/>
              </a:solidFill>
              <a:latin typeface="Quattrocento" pitchFamily="34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1977390" y="5268039"/>
            <a:ext cx="11924467" cy="665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Auxilia o segurado a compreender cada etapa do processo, atua como fiscal da transparência exigida da seguradora (Art. 86) e orienta sobre apresentação adequada de provas conforme Art. 66.</a:t>
            </a:r>
            <a:endParaRPr lang="en-US" sz="16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543" y="6141958"/>
            <a:ext cx="1040725" cy="151292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977390" y="6350079"/>
            <a:ext cx="2448878" cy="306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3200" b="1" dirty="0">
                <a:solidFill>
                  <a:srgbClr val="FF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Mitigação de Riscos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Text 8"/>
          <p:cNvSpPr/>
          <p:nvPr/>
        </p:nvSpPr>
        <p:spPr>
          <a:xfrm>
            <a:off x="1977390" y="6780967"/>
            <a:ext cx="11924467" cy="665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Orientação adequada na fase de proposta previne negativas de indenização. A falha em cumprir deveres profissionais pode resultar em responsabilização civil perante o segurado.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5783" y="428863"/>
            <a:ext cx="12728428" cy="458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6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Deveres Fundamentais Reforçados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2922508" y="2213015"/>
            <a:ext cx="1918335" cy="389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50"/>
              </a:lnSpc>
              <a:buNone/>
            </a:pPr>
            <a:r>
              <a:rPr lang="en-US" sz="30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100%</a:t>
            </a:r>
            <a:endParaRPr lang="en-US" sz="30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2509" y="1517122"/>
            <a:ext cx="1832968" cy="178344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964299" y="3555722"/>
            <a:ext cx="1834872" cy="4460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32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Boa-Fé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545665" y="3955019"/>
            <a:ext cx="6964744" cy="695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Atuação íntegra em todas as </a:t>
            </a:r>
            <a:r>
              <a:rPr lang="en-US" sz="280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relações</a:t>
            </a:r>
            <a:endParaRPr lang="en-US" sz="2800" dirty="0">
              <a:solidFill>
                <a:srgbClr val="F9EEE7"/>
              </a:solidFill>
              <a:latin typeface="Quattrocento" pitchFamily="34" charset="0"/>
              <a:ea typeface="Quattrocento" pitchFamily="34" charset="-122"/>
              <a:cs typeface="Quattrocento" pitchFamily="34" charset="-120"/>
            </a:endParaRPr>
          </a:p>
          <a:p>
            <a:pPr marL="0" indent="0" algn="ctr">
              <a:buNone/>
            </a:pP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280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profissionais</a:t>
            </a: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com segurados e seguradoras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9789319" y="2213015"/>
            <a:ext cx="1918335" cy="389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50"/>
              </a:lnSpc>
              <a:buNone/>
            </a:pPr>
            <a:r>
              <a:rPr lang="en-US" sz="30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100%</a:t>
            </a:r>
            <a:endParaRPr lang="en-US" sz="30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1110" y="1490544"/>
            <a:ext cx="1834871" cy="183487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831110" y="3648909"/>
            <a:ext cx="1834872" cy="35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32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Lealdade</a:t>
            </a:r>
            <a:endParaRPr lang="en-US" sz="3200" dirty="0"/>
          </a:p>
        </p:txBody>
      </p:sp>
      <p:sp>
        <p:nvSpPr>
          <p:cNvPr id="10" name="Text 6"/>
          <p:cNvSpPr/>
          <p:nvPr/>
        </p:nvSpPr>
        <p:spPr>
          <a:xfrm>
            <a:off x="7412593" y="3955018"/>
            <a:ext cx="6672024" cy="389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Compromisso indivisível com </a:t>
            </a:r>
            <a:r>
              <a:rPr lang="en-US" sz="280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os</a:t>
            </a: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interesses legítimos do cliente</a:t>
            </a:r>
            <a:endParaRPr lang="en-US" sz="2800" dirty="0"/>
          </a:p>
        </p:txBody>
      </p:sp>
      <p:sp>
        <p:nvSpPr>
          <p:cNvPr id="11" name="Text 7"/>
          <p:cNvSpPr/>
          <p:nvPr/>
        </p:nvSpPr>
        <p:spPr>
          <a:xfrm>
            <a:off x="2922508" y="5670352"/>
            <a:ext cx="1918335" cy="389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50"/>
              </a:lnSpc>
              <a:buNone/>
            </a:pPr>
            <a:r>
              <a:rPr lang="en-US" sz="30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100%</a:t>
            </a:r>
            <a:endParaRPr lang="en-US" sz="30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2508" y="4919391"/>
            <a:ext cx="1832968" cy="1886607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964299" y="7006491"/>
            <a:ext cx="1834872" cy="452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32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Informação Clara</a:t>
            </a:r>
            <a:endParaRPr lang="en-US" sz="3200" dirty="0"/>
          </a:p>
        </p:txBody>
      </p:sp>
      <p:sp>
        <p:nvSpPr>
          <p:cNvPr id="14" name="Text 9"/>
          <p:cNvSpPr/>
          <p:nvPr/>
        </p:nvSpPr>
        <p:spPr>
          <a:xfrm>
            <a:off x="252945" y="7343538"/>
            <a:ext cx="7524592" cy="6959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Comunicação transparente, </a:t>
            </a:r>
            <a:r>
              <a:rPr lang="en-US" sz="280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objetiva</a:t>
            </a: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e </a:t>
            </a:r>
            <a:r>
              <a:rPr lang="en-US" sz="280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compreensível</a:t>
            </a: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em todos os momentos</a:t>
            </a:r>
            <a:endParaRPr lang="en-US" sz="2800" dirty="0"/>
          </a:p>
        </p:txBody>
      </p:sp>
      <p:sp>
        <p:nvSpPr>
          <p:cNvPr id="15" name="Text 10"/>
          <p:cNvSpPr/>
          <p:nvPr/>
        </p:nvSpPr>
        <p:spPr>
          <a:xfrm>
            <a:off x="9789319" y="5670352"/>
            <a:ext cx="1918335" cy="389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50"/>
              </a:lnSpc>
              <a:buNone/>
            </a:pPr>
            <a:r>
              <a:rPr lang="en-US" sz="30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100%</a:t>
            </a:r>
            <a:endParaRPr lang="en-US" sz="305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4562" y="4817864"/>
            <a:ext cx="1751419" cy="178842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9831110" y="6878836"/>
            <a:ext cx="1834872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32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Diligência</a:t>
            </a:r>
            <a:endParaRPr lang="en-US" sz="3200" dirty="0"/>
          </a:p>
        </p:txBody>
      </p:sp>
      <p:sp>
        <p:nvSpPr>
          <p:cNvPr id="18" name="Text 12"/>
          <p:cNvSpPr/>
          <p:nvPr/>
        </p:nvSpPr>
        <p:spPr>
          <a:xfrm>
            <a:off x="7412593" y="7343538"/>
            <a:ext cx="6672024" cy="649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Cuidado profissional </a:t>
            </a:r>
            <a:r>
              <a:rPr lang="en-US" sz="280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documentado</a:t>
            </a: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e verificável em todas as etapas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33564" y="3340243"/>
            <a:ext cx="13315308" cy="590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200"/>
              </a:lnSpc>
              <a:buNone/>
            </a:pPr>
            <a:r>
              <a:rPr lang="en-US" sz="3350" dirty="0">
                <a:solidFill>
                  <a:srgbClr val="FF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O Novo Padrão de Excelência Profissional</a:t>
            </a:r>
            <a:endParaRPr lang="en-US" sz="3350" dirty="0">
              <a:solidFill>
                <a:srgbClr val="FF0000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133564" y="4114801"/>
            <a:ext cx="131611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4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A Lei nº 15.040/2024 eleva substancialmente o padrão de exigência profissional, formalizando deveres de informação, lealdade e diligência de forma clara e passível de verificação legal.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33564" y="5029200"/>
            <a:ext cx="13161196" cy="786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4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Resultado:</a:t>
            </a:r>
            <a:r>
              <a:rPr lang="en-US" sz="24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Uma atividade mais profissionalizada, valorizada e reconhecida como essencial para a segurança jurídica e econômica do mercado segurador brasileiro.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640794" y="5815607"/>
            <a:ext cx="12653966" cy="5900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3200" b="1" dirty="0">
                <a:solidFill>
                  <a:srgbClr val="FF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Atuação Técnica, Proativa e Documentada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133564" y="6590165"/>
            <a:ext cx="13315308" cy="1146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24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Da venda à gestão de sinistros, o corretor moderno deve operar com excelência técnica comprovável, transparência absoluta e compromisso inabalável com os melhores interesses do segurado.</a:t>
            </a:r>
            <a:endParaRPr lang="en-US" sz="2400" dirty="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2E7ACF83-F1CF-E9F5-F068-03AD8236C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993" y="60660"/>
            <a:ext cx="10284432" cy="32677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F6FDDC-D108-F400-4449-0590F2F82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246" y="438911"/>
            <a:ext cx="11631168" cy="6804369"/>
          </a:xfrm>
        </p:spPr>
        <p:txBody>
          <a:bodyPr>
            <a:normAutofit fontScale="90000"/>
          </a:bodyPr>
          <a:lstStyle/>
          <a:p>
            <a:br>
              <a:rPr lang="pt-BR" sz="5300" dirty="0"/>
            </a:br>
            <a:br>
              <a:rPr lang="pt-BR" sz="5300" dirty="0"/>
            </a:br>
            <a:br>
              <a:rPr lang="pt-BR" sz="5300" dirty="0"/>
            </a:br>
            <a:br>
              <a:rPr lang="pt-BR" sz="5300" dirty="0"/>
            </a:br>
            <a:br>
              <a:rPr lang="pt-BR" sz="5300" dirty="0"/>
            </a:br>
            <a:r>
              <a:rPr lang="pt-BR" sz="5300" dirty="0"/>
              <a:t>                 Muito obrigado!</a:t>
            </a:r>
            <a:br>
              <a:rPr lang="pt-BR" sz="3200" dirty="0"/>
            </a:br>
            <a:br>
              <a:rPr lang="pt-BR" sz="3200" dirty="0"/>
            </a:br>
            <a:r>
              <a:rPr lang="pt-BR" sz="3200" dirty="0"/>
              <a:t>         </a:t>
            </a:r>
            <a:br>
              <a:rPr lang="pt-BR" sz="3200" dirty="0"/>
            </a:br>
            <a:br>
              <a:rPr lang="pt-BR" sz="3200" dirty="0"/>
            </a:br>
            <a:r>
              <a:rPr lang="pt-BR" sz="3200" dirty="0"/>
              <a:t>              </a:t>
            </a:r>
            <a:r>
              <a:rPr lang="pt-BR" sz="3200" dirty="0">
                <a:hlinkClick r:id="rId2"/>
              </a:rPr>
              <a:t>landulfo.ferreira@carliniadvogados.com.br</a:t>
            </a:r>
            <a:br>
              <a:rPr lang="pt-BR" sz="3200" dirty="0"/>
            </a:br>
            <a:br>
              <a:rPr lang="pt-BR" sz="3200" dirty="0"/>
            </a:br>
            <a:r>
              <a:rPr lang="pt-BR" sz="3200" dirty="0"/>
              <a:t>       </a:t>
            </a:r>
            <a:br>
              <a:rPr lang="pt-BR" sz="3200" dirty="0"/>
            </a:br>
            <a:r>
              <a:rPr lang="pt-BR" sz="3200" dirty="0"/>
              <a:t>              @prof.landulfo  e @landulfojr</a:t>
            </a:r>
            <a:br>
              <a:rPr lang="pt-BR" sz="3200" dirty="0"/>
            </a:br>
            <a:br>
              <a:rPr lang="pt-BR" sz="3200" dirty="0"/>
            </a:br>
            <a:br>
              <a:rPr lang="pt-BR" sz="3200" dirty="0"/>
            </a:br>
            <a:r>
              <a:rPr lang="pt-BR" sz="3200" dirty="0"/>
              <a:t>               </a:t>
            </a:r>
            <a:r>
              <a:rPr lang="pt-BR" sz="2700" b="1" dirty="0">
                <a:hlinkClick r:id="rId3"/>
              </a:rPr>
              <a:t>linkedin.com/in/landulfo-ferreira-junior-a0792527</a:t>
            </a:r>
            <a:br>
              <a:rPr lang="pt-BR" sz="2700" b="1" dirty="0"/>
            </a:br>
            <a:br>
              <a:rPr lang="pt-BR" sz="2700" b="1" dirty="0"/>
            </a:br>
            <a:br>
              <a:rPr lang="pt-BR" sz="2700" b="1" dirty="0"/>
            </a:br>
            <a:r>
              <a:rPr lang="pt-BR" sz="2700" b="1" dirty="0"/>
              <a:t>                   </a:t>
            </a:r>
            <a:r>
              <a:rPr lang="pt-BR" sz="3200" dirty="0"/>
              <a:t>31-99866-2000</a:t>
            </a:r>
            <a:br>
              <a:rPr lang="pt-BR" sz="3200" dirty="0"/>
            </a:br>
            <a:endParaRPr lang="pt-BR" sz="3200" dirty="0"/>
          </a:p>
        </p:txBody>
      </p:sp>
      <p:pic>
        <p:nvPicPr>
          <p:cNvPr id="6" name="Gráfico 5" descr="E-mail com preenchimento sólido">
            <a:extLst>
              <a:ext uri="{FF2B5EF4-FFF2-40B4-BE49-F238E27FC236}">
                <a16:creationId xmlns:a16="http://schemas.microsoft.com/office/drawing/2014/main" id="{B445DEFF-5CD8-E8F7-9ADF-B2C48A5F11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37800" y="2691891"/>
            <a:ext cx="927609" cy="90133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8325C5D-87A4-FA6F-9EAD-D21C6EF87F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5260" y="3801922"/>
            <a:ext cx="927608" cy="1067626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91F3EC30-1042-CA12-23BD-812373F944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7802" y="5156219"/>
            <a:ext cx="927608" cy="837851"/>
          </a:xfrm>
          <a:prstGeom prst="rect">
            <a:avLst/>
          </a:prstGeom>
        </p:spPr>
      </p:pic>
      <p:pic>
        <p:nvPicPr>
          <p:cNvPr id="15" name="Imagem 14" descr="Ícone&#10;&#10;O conteúdo gerado por IA pode estar incorreto.">
            <a:extLst>
              <a:ext uri="{FF2B5EF4-FFF2-40B4-BE49-F238E27FC236}">
                <a16:creationId xmlns:a16="http://schemas.microsoft.com/office/drawing/2014/main" id="{0778C7AB-424A-9F48-E2E9-AA51E10257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0282" y="6191787"/>
            <a:ext cx="995126" cy="83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637068"/>
      </p:ext>
    </p:extLst>
  </p:cSld>
  <p:clrMapOvr>
    <a:masterClrMapping/>
  </p:clrMapOvr>
</p:sld>
</file>

<file path=ppt/theme/theme1.xml><?xml version="1.0" encoding="utf-8"?>
<a:theme xmlns:a="http://schemas.openxmlformats.org/drawingml/2006/main" name="Exibir">
  <a:themeElements>
    <a:clrScheme name="Exibir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B4B30"/>
      </a:accent2>
      <a:accent3>
        <a:srgbClr val="B5AE53"/>
      </a:accent3>
      <a:accent4>
        <a:srgbClr val="6F6A7A"/>
      </a:accent4>
      <a:accent5>
        <a:srgbClr val="E8B54D"/>
      </a:accent5>
      <a:accent6>
        <a:srgbClr val="8A7952"/>
      </a:accent6>
      <a:hlink>
        <a:srgbClr val="9F9F0B"/>
      </a:hlink>
      <a:folHlink>
        <a:srgbClr val="B2B2B2"/>
      </a:folHlink>
    </a:clrScheme>
    <a:fontScheme name="Exibir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ibir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3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866257B-E5CE-4C43-9210-F2DE76BE10B5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TM03457515[[fn=Exibir]]</Template>
  <TotalTime>403</TotalTime>
  <Words>937</Words>
  <Application>Microsoft Office PowerPoint</Application>
  <PresentationFormat>Personalizar</PresentationFormat>
  <Paragraphs>97</Paragraphs>
  <Slides>11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9" baseType="lpstr">
      <vt:lpstr>Century Schoolbook</vt:lpstr>
      <vt:lpstr>Wingdings 2</vt:lpstr>
      <vt:lpstr>Aptos</vt:lpstr>
      <vt:lpstr>Arial</vt:lpstr>
      <vt:lpstr>Quattrocento Light</vt:lpstr>
      <vt:lpstr>Wingdings</vt:lpstr>
      <vt:lpstr>Quattrocento</vt:lpstr>
      <vt:lpstr>Exibir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                   Muito obrigado!                           landulfo.ferreira@carliniadvogados.com.br                        @prof.landulfo  e @landulfojr                  linkedin.com/in/landulfo-ferreira-junior-a0792527                      31-99866-2000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Landulfo</dc:creator>
  <cp:lastModifiedBy>Sônia Leão</cp:lastModifiedBy>
  <cp:revision>17</cp:revision>
  <dcterms:created xsi:type="dcterms:W3CDTF">2025-10-13T15:05:31Z</dcterms:created>
  <dcterms:modified xsi:type="dcterms:W3CDTF">2025-10-14T18:01:04Z</dcterms:modified>
</cp:coreProperties>
</file>